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62" r:id="rId5"/>
    <p:sldId id="264" r:id="rId6"/>
    <p:sldId id="258" r:id="rId7"/>
    <p:sldId id="263" r:id="rId8"/>
    <p:sldId id="265" r:id="rId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987" autoAdjust="0"/>
    <p:restoredTop sz="94660"/>
  </p:normalViewPr>
  <p:slideViewPr>
    <p:cSldViewPr snapToGrid="0">
      <p:cViewPr>
        <p:scale>
          <a:sx n="88" d="100"/>
          <a:sy n="88" d="100"/>
        </p:scale>
        <p:origin x="202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C5825-6921-F91C-765E-C06E3F054D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DC2010-234A-7151-EE2D-9E73B30626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ED115E-0D85-5C1D-EC9C-19BBB0241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7F09-72CB-4061-BF36-D75417B07A88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C8337-351B-6D9E-7188-85DC292D0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EE98D-DCCC-B95B-A27E-150C19472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7D4A9-BBA5-4AD5-B2FD-D354144A08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607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F0254-9212-31A0-2858-849B91F53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81CC81-1955-94E8-20A5-8A4344065F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EB9A08-3C91-CAD8-FBC3-75EF16A0E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7F09-72CB-4061-BF36-D75417B07A88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FA41CE-B674-14EA-D3B5-B0A62D439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147CA2-1367-EE17-FD2C-E3B9E4599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7D4A9-BBA5-4AD5-B2FD-D354144A08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869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5AC9BF-C640-3670-BFD9-418F0C4BA9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C6569E-E68E-638D-90F0-E83959ED73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8EF6B7-082D-0D50-BF29-B934565F6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7F09-72CB-4061-BF36-D75417B07A88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128651-EAC8-219B-D669-022020C0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6DA665-2525-89E0-4A6B-B945B7055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7D4A9-BBA5-4AD5-B2FD-D354144A08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235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596C3-C5C0-96EC-9377-2645D69ED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7DC874-F7E3-A43E-24A9-1923404C61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15701C-C300-25D2-CA7B-74F5DD3BA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7F09-72CB-4061-BF36-D75417B07A88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DA8F97-0100-DE92-407B-4187DA3ED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355CF8-1723-09D1-5DE6-A25CF6129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7D4A9-BBA5-4AD5-B2FD-D354144A08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105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40780-2957-F9A9-0AC3-6138D3CF4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89CB82-0345-4EF9-945A-34C36AE67F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607D5A-217A-5265-EF61-64CF764B6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7F09-72CB-4061-BF36-D75417B07A88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71F2DE-920E-001C-6F4D-600196B91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51EDF0-ADCA-2C6B-BA63-6D1E455AD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7D4A9-BBA5-4AD5-B2FD-D354144A08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56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73B23-DD3A-16E7-9202-6312EE289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F60819-7B81-1816-81FE-56A1449BF9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0BACA8-C503-C453-9451-13F0D7A08E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D8671F-F0CB-C0BD-25DE-FB907A9BA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7F09-72CB-4061-BF36-D75417B07A88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6BDC4B-3F4A-8C09-877B-6DFFCA415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160AF2-ECC7-960A-8E69-1FECD1F4E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7D4A9-BBA5-4AD5-B2FD-D354144A08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71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CCA1F-B7A8-6BEB-21AA-02247902E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B47518-E0C3-1EF1-0B20-D0CAC1F76A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ADA5C8-1272-DC56-1DDB-98A610D7CF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B197F0-26B5-5635-0DE4-D936639428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DE3446-9BC6-51DE-EFE4-3461E86553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21798F-927C-C731-4DAC-FBCA11621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7F09-72CB-4061-BF36-D75417B07A88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7739F3-F278-CEE3-550D-8A3B73BD8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BF37F7-FC80-CEF3-C00F-E94BBDC24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7D4A9-BBA5-4AD5-B2FD-D354144A08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291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50D44-747B-B153-233F-BA84076E7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62F1CE-A130-5AAC-D593-81D2DAD2B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7F09-72CB-4061-BF36-D75417B07A88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C0C6A7-20AD-E68B-85B4-D82CEDF65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8CD866-4E84-B164-C93B-E3BF53486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7D4A9-BBA5-4AD5-B2FD-D354144A08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92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6AE161-2586-563D-35F1-474D496BB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7F09-72CB-4061-BF36-D75417B07A88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61A4C5-6417-09E6-8F87-46A16F350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E995BC-9B24-B5E1-5D6E-96009EF74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7D4A9-BBA5-4AD5-B2FD-D354144A08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195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1BFE-B6DF-4C2E-2919-920AD292E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84E0A6-B14B-84B6-5E75-60FFE5EFF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1D8210-AACB-AFF8-9C24-D040D5D99C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5B3266-69BF-7F95-6A84-963404552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7F09-72CB-4061-BF36-D75417B07A88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436E5C-BA7F-264F-4E90-42775C326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17F04F-EFC3-E220-D0C3-5030F0C7D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7D4A9-BBA5-4AD5-B2FD-D354144A08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733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698B5-043E-CFE5-5491-B20E6F5DB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4D371C-5ED7-4CF1-6470-19779A0445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370648-08E6-10E2-C1F8-DD86DDBB9D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52969C-D5A8-6060-0548-0288D74E9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7F09-72CB-4061-BF36-D75417B07A88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1AC942-A7C7-AD8C-8302-15F25D284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CC7E81-DA5F-E99C-89AB-5C04D7955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7D4A9-BBA5-4AD5-B2FD-D354144A08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559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C4F10E-ACD2-7797-E888-75D07A57C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2A3E4F-66E8-B65E-8B84-E1D707D0CC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C7A7E2-97FA-6393-3BF1-2330EEEBAB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27F09-72CB-4061-BF36-D75417B07A88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08FB73-E326-4E13-AA65-2C7654EB93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D5B52C-0A69-BFF1-0FB0-A5B060880D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7D4A9-BBA5-4AD5-B2FD-D354144A08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192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D4DB6-D923-D0B8-F109-9B1A8DAFB2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73693"/>
            <a:ext cx="9144000" cy="1793290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Century Gothic" panose="020B0502020202020204" pitchFamily="34" charset="0"/>
              </a:rPr>
              <a:t>Adaptation Financing in the Mahanadi River Basin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CBC3B1-CEFD-6FD0-E573-A13A6DA882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86123"/>
            <a:ext cx="9144000" cy="1655762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/>
              <a:t>M. Dinesh Kumar, Ph. D</a:t>
            </a:r>
          </a:p>
          <a:p>
            <a:r>
              <a:rPr lang="en-US" dirty="0"/>
              <a:t>Executive Director</a:t>
            </a:r>
          </a:p>
          <a:p>
            <a:r>
              <a:rPr lang="en-US" dirty="0"/>
              <a:t>Institute for Resource Analysis and Policy</a:t>
            </a:r>
          </a:p>
          <a:p>
            <a:r>
              <a:rPr lang="en-US" b="1" dirty="0"/>
              <a:t>TRANSCEND Webstival </a:t>
            </a:r>
          </a:p>
          <a:p>
            <a:r>
              <a:rPr lang="en-US" dirty="0"/>
              <a:t>September 05, 2025</a:t>
            </a:r>
          </a:p>
        </p:txBody>
      </p:sp>
    </p:spTree>
    <p:extLst>
      <p:ext uri="{BB962C8B-B14F-4D97-AF65-F5344CB8AC3E}">
        <p14:creationId xmlns:p14="http://schemas.microsoft.com/office/powerpoint/2010/main" val="1851392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C1A3D-2622-CF2C-D5A5-4D954415B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9904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Century Gothic" panose="020B0502020202020204" pitchFamily="34" charset="0"/>
              </a:rPr>
              <a:t>Large water systems and their commands in Mahanadi river basin</a:t>
            </a:r>
            <a:endParaRPr lang="en-IN" sz="3200" b="1" dirty="0">
              <a:latin typeface="Century Gothic" panose="020B0502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C2422B-B2E4-790E-166A-C14734EEC7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424" y="1555256"/>
            <a:ext cx="6479699" cy="46464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5963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57059-B6FB-3DD5-EC2E-8A0164874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28649"/>
            <a:ext cx="10517264" cy="71701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Century Gothic" panose="020B0502020202020204" pitchFamily="34" charset="0"/>
              </a:rPr>
              <a:t>The Mahanadi River Basin: A Basin under Stress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8C9AB-8B26-F1E3-D2D5-4F1DAEE58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850" y="1655264"/>
            <a:ext cx="10608817" cy="4974087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Surface water is the major source of water for irrigation, manufacturing &amp; thermal power, and municipal water supply, in both the riparian states, </a:t>
            </a:r>
            <a:r>
              <a:rPr lang="en-US" b="1" dirty="0"/>
              <a:t>Chhattisgarh &amp; Odisha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12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b="1" dirty="0">
                <a:solidFill>
                  <a:srgbClr val="00B050"/>
                </a:solidFill>
              </a:rPr>
              <a:t>Though well irrigation in the basin is growing</a:t>
            </a:r>
            <a:r>
              <a:rPr lang="en-US" dirty="0"/>
              <a:t> even in canal command areas, </a:t>
            </a:r>
            <a:r>
              <a:rPr lang="en-US" b="1" dirty="0">
                <a:solidFill>
                  <a:srgbClr val="FF0000"/>
                </a:solidFill>
              </a:rPr>
              <a:t>seasonal depletion of groundwater</a:t>
            </a:r>
            <a:r>
              <a:rPr lang="en-US" dirty="0"/>
              <a:t> is a major problem in hard rock areas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14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Depletion affects water availability in Chhattisgarh more than Odisha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15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The basin experiences high variability in rainfall, with droughts and floods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17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The annual yield of the basin is highly variable</a:t>
            </a:r>
            <a:r>
              <a:rPr lang="en-US" dirty="0"/>
              <a:t>, with very high flows during wet years and very low flow during dry years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12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Competition for water exists between irrigation &amp; industrial water supply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17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There is intense dispute over water allocation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between the two riparians, 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especially during dry years</a:t>
            </a:r>
          </a:p>
        </p:txBody>
      </p:sp>
    </p:spTree>
    <p:extLst>
      <p:ext uri="{BB962C8B-B14F-4D97-AF65-F5344CB8AC3E}">
        <p14:creationId xmlns:p14="http://schemas.microsoft.com/office/powerpoint/2010/main" val="1170089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5E587-6A64-D7B6-D50F-F8C160364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370" y="195152"/>
            <a:ext cx="10738338" cy="951260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Century Gothic" panose="020B0502020202020204" pitchFamily="34" charset="0"/>
              </a:rPr>
              <a:t>Investment in Water Infrastructure: Climate-Proofing Strategy or Economic Development?</a:t>
            </a:r>
            <a:endParaRPr lang="en-IN" sz="2800" b="1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80EA7F-F6ED-CF86-B27F-E955B08B3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9205" y="1524001"/>
            <a:ext cx="10791957" cy="475239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400" b="1" dirty="0"/>
              <a:t>Investing in </a:t>
            </a:r>
            <a:r>
              <a:rPr lang="en-US" sz="2400" i="1" dirty="0"/>
              <a:t>Water Resource Development </a:t>
            </a:r>
            <a:r>
              <a:rPr lang="en-US" sz="2400" b="1" dirty="0"/>
              <a:t>is critical for economic development, and to mitigate droughts and control floods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1300" b="1" dirty="0">
              <a:solidFill>
                <a:schemeClr val="accent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400" b="1" dirty="0"/>
              <a:t>Development of Irrigation is seen a strategy for </a:t>
            </a:r>
            <a:r>
              <a:rPr lang="en-US" sz="2400" i="1" dirty="0"/>
              <a:t>drought resilience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1300" b="1" dirty="0">
              <a:solidFill>
                <a:schemeClr val="accent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400" b="1" dirty="0">
                <a:solidFill>
                  <a:schemeClr val="accent1"/>
                </a:solidFill>
              </a:rPr>
              <a:t>Odisha has made large public investments in canal irrigation in the past in Mahanadi basin (including Hirakud dam and barrages d/s)</a:t>
            </a:r>
            <a:r>
              <a:rPr lang="en-US" sz="2400" dirty="0"/>
              <a:t>; and proposes to make more investments in large schemes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IN" sz="12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IN" sz="2400" b="1" dirty="0">
                <a:solidFill>
                  <a:schemeClr val="accent6">
                    <a:lumMod val="75000"/>
                  </a:schemeClr>
                </a:solidFill>
              </a:rPr>
              <a:t>Chhattisgarh is a relatively new entry in water resource investments</a:t>
            </a:r>
            <a:r>
              <a:rPr lang="en-IN" sz="2400" dirty="0"/>
              <a:t> (after the state formation in 1999); but have </a:t>
            </a:r>
            <a:r>
              <a:rPr lang="en-IN" sz="2400" b="1" dirty="0">
                <a:solidFill>
                  <a:srgbClr val="00B050"/>
                </a:solidFill>
              </a:rPr>
              <a:t>started public investments for storage &amp; diversion schemes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IN" sz="12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IN" sz="2400" b="1" dirty="0">
                <a:solidFill>
                  <a:schemeClr val="accent1">
                    <a:lumMod val="75000"/>
                  </a:schemeClr>
                </a:solidFill>
              </a:rPr>
              <a:t>Already 8 new schemes are under construction; 32 are proposed.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IN" sz="1300" b="1" dirty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IN" sz="2400" b="1" dirty="0">
                <a:solidFill>
                  <a:srgbClr val="C00000"/>
                </a:solidFill>
              </a:rPr>
              <a:t>Though new schemes are built in the name of agricultural development and water supply, the agencies are under pressure to divert water for manufacturing, for industrial growth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IN" sz="12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IN" sz="2400" b="1" dirty="0"/>
              <a:t>The ability of industries to pay high price for water is a strong incentive </a:t>
            </a:r>
          </a:p>
        </p:txBody>
      </p:sp>
    </p:spTree>
    <p:extLst>
      <p:ext uri="{BB962C8B-B14F-4D97-AF65-F5344CB8AC3E}">
        <p14:creationId xmlns:p14="http://schemas.microsoft.com/office/powerpoint/2010/main" val="3773592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14773-B939-7D26-86E4-27D80049D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47248" cy="1088771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latin typeface="Century Gothic" panose="020B0502020202020204" pitchFamily="34" charset="0"/>
              </a:rPr>
              <a:t>Past investments in irrigation in the basin states: investment costs and revenue receipts (2012-13)</a:t>
            </a:r>
            <a:endParaRPr lang="en-IN" sz="3600" b="1" dirty="0">
              <a:latin typeface="Century Gothic" panose="020B05020202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E3F8BE1-3E5E-3598-9A68-F6DCB5C43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413409"/>
              </p:ext>
            </p:extLst>
          </p:nvPr>
        </p:nvGraphicFramePr>
        <p:xfrm>
          <a:off x="838200" y="2325820"/>
          <a:ext cx="10619232" cy="35080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4299">
                  <a:extLst>
                    <a:ext uri="{9D8B030D-6E8A-4147-A177-3AD203B41FA5}">
                      <a16:colId xmlns:a16="http://schemas.microsoft.com/office/drawing/2014/main" val="310628726"/>
                    </a:ext>
                  </a:extLst>
                </a:gridCol>
                <a:gridCol w="1588520">
                  <a:extLst>
                    <a:ext uri="{9D8B030D-6E8A-4147-A177-3AD203B41FA5}">
                      <a16:colId xmlns:a16="http://schemas.microsoft.com/office/drawing/2014/main" val="971595051"/>
                    </a:ext>
                  </a:extLst>
                </a:gridCol>
                <a:gridCol w="1615127">
                  <a:extLst>
                    <a:ext uri="{9D8B030D-6E8A-4147-A177-3AD203B41FA5}">
                      <a16:colId xmlns:a16="http://schemas.microsoft.com/office/drawing/2014/main" val="33452555"/>
                    </a:ext>
                  </a:extLst>
                </a:gridCol>
                <a:gridCol w="1440684">
                  <a:extLst>
                    <a:ext uri="{9D8B030D-6E8A-4147-A177-3AD203B41FA5}">
                      <a16:colId xmlns:a16="http://schemas.microsoft.com/office/drawing/2014/main" val="950934660"/>
                    </a:ext>
                  </a:extLst>
                </a:gridCol>
                <a:gridCol w="1533631">
                  <a:extLst>
                    <a:ext uri="{9D8B030D-6E8A-4147-A177-3AD203B41FA5}">
                      <a16:colId xmlns:a16="http://schemas.microsoft.com/office/drawing/2014/main" val="143591604"/>
                    </a:ext>
                  </a:extLst>
                </a:gridCol>
                <a:gridCol w="1649814">
                  <a:extLst>
                    <a:ext uri="{9D8B030D-6E8A-4147-A177-3AD203B41FA5}">
                      <a16:colId xmlns:a16="http://schemas.microsoft.com/office/drawing/2014/main" val="1457900042"/>
                    </a:ext>
                  </a:extLst>
                </a:gridCol>
                <a:gridCol w="1487157">
                  <a:extLst>
                    <a:ext uri="{9D8B030D-6E8A-4147-A177-3AD203B41FA5}">
                      <a16:colId xmlns:a16="http://schemas.microsoft.com/office/drawing/2014/main" val="3574410429"/>
                    </a:ext>
                  </a:extLst>
                </a:gridCol>
              </a:tblGrid>
              <a:tr h="17525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2000" b="1" u="none" strike="noStrike" dirty="0">
                          <a:effectLst/>
                        </a:rPr>
                        <a:t>Name of the State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1" u="none" strike="noStrike" dirty="0">
                          <a:effectLst/>
                        </a:rPr>
                        <a:t>Capital Expenditure up to the Year (Crore INR/</a:t>
                      </a:r>
                      <a:r>
                        <a:rPr lang="en-US" sz="2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million $</a:t>
                      </a:r>
                      <a:r>
                        <a:rPr lang="en-US" sz="2000" b="1" u="none" strike="noStrike" dirty="0">
                          <a:effectLst/>
                        </a:rPr>
                        <a:t>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1" u="none" strike="noStrike" dirty="0">
                          <a:effectLst/>
                        </a:rPr>
                        <a:t>Operational Expenses up to the Year (crore)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2000" b="1" u="none" strike="noStrike" dirty="0">
                          <a:effectLst/>
                        </a:rPr>
                        <a:t>Gross Irrigated Area (ha)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1" u="none" strike="noStrike" dirty="0">
                          <a:effectLst/>
                        </a:rPr>
                        <a:t>Estimated Annualized Supply Cost (Rs/ha/</a:t>
                      </a:r>
                      <a:r>
                        <a:rPr lang="en-US" sz="20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$/ha</a:t>
                      </a:r>
                      <a:r>
                        <a:rPr lang="en-US" sz="2000" b="1" u="none" strike="noStrike" dirty="0">
                          <a:effectLst/>
                        </a:rPr>
                        <a:t>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2000" b="1" u="none" strike="noStrike" dirty="0">
                          <a:effectLst/>
                        </a:rPr>
                        <a:t>Estimated Receipts (Rs/ha)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2000" b="1" u="none" strike="noStrike" dirty="0">
                          <a:effectLst/>
                        </a:rPr>
                        <a:t>Irrigation Subsidy </a:t>
                      </a:r>
                      <a:r>
                        <a:rPr lang="en-IN" sz="20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(Rs/ha)/ </a:t>
                      </a:r>
                      <a:r>
                        <a:rPr lang="en-IN" sz="2000" b="1" u="none" strike="noStrike" dirty="0">
                          <a:effectLst/>
                        </a:rPr>
                        <a:t>%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6085901"/>
                  </a:ext>
                </a:extLst>
              </a:tr>
              <a:tr h="43888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600" u="none" strike="noStrike" dirty="0">
                          <a:effectLst/>
                        </a:rPr>
                        <a:t> 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600" u="none" strike="noStrike" dirty="0">
                          <a:effectLst/>
                        </a:rPr>
                        <a:t> 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600" u="none" strike="noStrike" dirty="0">
                          <a:effectLst/>
                        </a:rPr>
                        <a:t> 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600" u="none" strike="noStrike" dirty="0">
                          <a:effectLst/>
                        </a:rPr>
                        <a:t> 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600" u="none" strike="noStrike" dirty="0">
                          <a:effectLst/>
                        </a:rPr>
                        <a:t> 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600" u="none" strike="noStrike" dirty="0">
                          <a:effectLst/>
                        </a:rPr>
                        <a:t> 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600" u="none" strike="noStrike" dirty="0">
                          <a:effectLst/>
                        </a:rPr>
                        <a:t> 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9273595"/>
                  </a:ext>
                </a:extLst>
              </a:tr>
              <a:tr h="43888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800" b="1" u="none" strike="noStrike" dirty="0">
                          <a:effectLst/>
                        </a:rPr>
                        <a:t>Chhattisgarh</a:t>
                      </a:r>
                      <a:endParaRPr lang="en-IN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N" sz="1800" b="1" u="none" strike="noStrike" dirty="0">
                          <a:effectLst/>
                        </a:rPr>
                        <a:t>5,564</a:t>
                      </a:r>
                      <a:r>
                        <a:rPr lang="en-IN" sz="1800" u="none" strike="noStrike" dirty="0">
                          <a:effectLst/>
                        </a:rPr>
                        <a:t>/</a:t>
                      </a:r>
                      <a:r>
                        <a:rPr lang="en-IN" sz="18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620.0</a:t>
                      </a:r>
                      <a:endParaRPr lang="en-IN" sz="18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N" sz="1800" u="none" strike="noStrike" dirty="0">
                          <a:effectLst/>
                        </a:rPr>
                        <a:t>302.4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N" sz="1800" u="none" strike="noStrike" dirty="0">
                          <a:effectLst/>
                        </a:rPr>
                        <a:t>962000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N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6710/</a:t>
                      </a:r>
                      <a:r>
                        <a:rPr lang="en-IN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75.0</a:t>
                      </a:r>
                      <a:endParaRPr lang="en-IN" sz="1800" b="1" i="0" u="none" strike="noStrike" dirty="0">
                        <a:solidFill>
                          <a:srgbClr val="C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N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3715</a:t>
                      </a:r>
                      <a:endParaRPr lang="en-IN" sz="1800" b="1" i="0" u="none" strike="noStrike" dirty="0">
                        <a:solidFill>
                          <a:srgbClr val="C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N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2995/</a:t>
                      </a:r>
                      <a:r>
                        <a:rPr lang="en-IN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45%</a:t>
                      </a:r>
                      <a:endParaRPr lang="en-IN" sz="18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6527290"/>
                  </a:ext>
                </a:extLst>
              </a:tr>
              <a:tr h="43888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800" b="1" u="none" strike="noStrike">
                          <a:effectLst/>
                        </a:rPr>
                        <a:t> </a:t>
                      </a:r>
                      <a:endParaRPr lang="en-IN" sz="18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800" u="none" strike="noStrike" dirty="0">
                          <a:effectLst/>
                        </a:rPr>
                        <a:t> 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800" u="none" strike="noStrike" dirty="0">
                          <a:effectLst/>
                        </a:rPr>
                        <a:t> 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800" u="none" strike="noStrike">
                          <a:effectLst/>
                        </a:rPr>
                        <a:t> 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800" u="none" strike="noStrike" dirty="0">
                          <a:effectLst/>
                        </a:rPr>
                        <a:t> 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800" u="none" strike="noStrike" dirty="0">
                          <a:effectLst/>
                        </a:rPr>
                        <a:t> 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800" u="none" strike="noStrike" dirty="0">
                          <a:effectLst/>
                        </a:rPr>
                        <a:t> 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2471401"/>
                  </a:ext>
                </a:extLst>
              </a:tr>
              <a:tr h="43888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800" b="1" u="none" strike="noStrike" dirty="0">
                          <a:effectLst/>
                        </a:rPr>
                        <a:t>Odisha</a:t>
                      </a:r>
                      <a:endParaRPr lang="en-IN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N" sz="1800" b="1" u="none" strike="noStrike" dirty="0">
                          <a:effectLst/>
                        </a:rPr>
                        <a:t>15,420</a:t>
                      </a:r>
                      <a:r>
                        <a:rPr lang="en-IN" sz="1800" u="none" strike="noStrike" dirty="0">
                          <a:effectLst/>
                        </a:rPr>
                        <a:t>/</a:t>
                      </a:r>
                      <a:r>
                        <a:rPr lang="en-IN" sz="18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1,750</a:t>
                      </a:r>
                      <a:endParaRPr lang="en-IN" sz="18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N" sz="1800" u="none" strike="noStrike">
                          <a:effectLst/>
                        </a:rPr>
                        <a:t>475.4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N" sz="1800" u="none" strike="noStrike">
                          <a:effectLst/>
                        </a:rPr>
                        <a:t>1178000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N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15724</a:t>
                      </a:r>
                      <a:r>
                        <a:rPr lang="en-IN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r>
                        <a:rPr lang="en-IN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175.0</a:t>
                      </a:r>
                      <a:endParaRPr lang="en-IN" sz="1800" b="1" i="0" u="none" strike="noStrike" dirty="0">
                        <a:solidFill>
                          <a:srgbClr val="C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N" sz="18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3290</a:t>
                      </a:r>
                      <a:endParaRPr lang="en-IN" sz="1800" b="0" i="0" u="none" strike="noStrike" dirty="0">
                        <a:solidFill>
                          <a:srgbClr val="C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N" sz="18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12433/</a:t>
                      </a:r>
                      <a:r>
                        <a:rPr lang="en-IN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79%</a:t>
                      </a:r>
                      <a:endParaRPr lang="en-IN" sz="18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5833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9769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777CA-4153-4A29-6301-1642595C2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256" y="276727"/>
            <a:ext cx="10629404" cy="754631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Century Gothic" panose="020B0502020202020204" pitchFamily="34" charset="0"/>
              </a:rPr>
              <a:t>Financial investments, patterns and returns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65F885-CD57-AD6D-0436-24DA071B77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1121" y="1576315"/>
            <a:ext cx="10791833" cy="500495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The investment in surface irrigation (through canals) is fully from public financing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1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Full cost recovery is not an objective in public irrigation investments which is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treated as a welfare measure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Currently </a:t>
            </a:r>
            <a:r>
              <a:rPr lang="en-US" sz="2400" b="1" dirty="0"/>
              <a:t>volumetric pricing of surface water allocated from the public schemes</a:t>
            </a:r>
            <a:r>
              <a:rPr lang="en-US" sz="2400" dirty="0"/>
              <a:t> is done only for the manufacturing sector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For agriculture, there is no volumetric pricing; </a:t>
            </a:r>
            <a:r>
              <a:rPr lang="en-US" sz="2400" b="1" dirty="0"/>
              <a:t>pricing is based on crop &amp; area</a:t>
            </a:r>
            <a:r>
              <a:rPr lang="en-US" sz="2400" dirty="0"/>
              <a:t>; </a:t>
            </a: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water is heavily subsidized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9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N" sz="2400" dirty="0"/>
              <a:t>The industrial water charges are at least 300 times higher than that of irrigation (</a:t>
            </a:r>
            <a:r>
              <a:rPr lang="en-IN" sz="2400" b="1" dirty="0">
                <a:solidFill>
                  <a:srgbClr val="C00000"/>
                </a:solidFill>
              </a:rPr>
              <a:t>Rs. 15-300/m</a:t>
            </a:r>
            <a:r>
              <a:rPr lang="en-IN" sz="2400" b="1" baseline="30000" dirty="0">
                <a:solidFill>
                  <a:srgbClr val="C00000"/>
                </a:solidFill>
              </a:rPr>
              <a:t>3</a:t>
            </a:r>
            <a:r>
              <a:rPr lang="en-IN" sz="2400" b="1" dirty="0">
                <a:solidFill>
                  <a:srgbClr val="C00000"/>
                </a:solidFill>
              </a:rPr>
              <a:t> against Rs.0.05/m</a:t>
            </a:r>
            <a:r>
              <a:rPr lang="en-IN" sz="2400" b="1" baseline="30000" dirty="0">
                <a:solidFill>
                  <a:srgbClr val="C00000"/>
                </a:solidFill>
              </a:rPr>
              <a:t>3</a:t>
            </a:r>
            <a:r>
              <a:rPr lang="en-IN" sz="2400" baseline="30000" dirty="0"/>
              <a:t>  </a:t>
            </a:r>
            <a:r>
              <a:rPr lang="en-IN" sz="2400" dirty="0"/>
              <a:t>for crop irrigation in Chhattisgarh, estimated on the basis of average depth of irrigation)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400" b="1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b="1" dirty="0"/>
              <a:t>Revenue receipts in public irrigation are largely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through water sales to industries </a:t>
            </a:r>
            <a:endParaRPr lang="en-US" sz="24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8244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A2D60-4239-D5E1-4125-B2BAA4580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814" y="200533"/>
            <a:ext cx="10423769" cy="83891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Century Gothic" panose="020B0502020202020204" pitchFamily="34" charset="0"/>
              </a:rPr>
              <a:t>Groundwater development financing</a:t>
            </a:r>
            <a:endParaRPr lang="en-IN" sz="3600" b="1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B834D-6A45-F8FF-7034-7192FF90CA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8523" y="1641915"/>
            <a:ext cx="10543501" cy="466544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Groundwater is de facto a private property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; investments for groundwater development for irrigation are private</a:t>
            </a:r>
            <a:r>
              <a:rPr lang="en-US" dirty="0"/>
              <a:t>, and by individual farmers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14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Electricity used for groundwater pumping for irrigation is not charged on the basis of consumption and </a:t>
            </a:r>
            <a:r>
              <a:rPr lang="en-US" b="1" dirty="0"/>
              <a:t>no metering of agro wells in any of the two states</a:t>
            </a:r>
            <a:endParaRPr lang="en-US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12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There is heavy state subsidy for electricity to support well irrigation which run into </a:t>
            </a:r>
            <a:r>
              <a:rPr lang="en-US" b="1" dirty="0">
                <a:solidFill>
                  <a:srgbClr val="C00000"/>
                </a:solidFill>
              </a:rPr>
              <a:t>billions of dollars annually: </a:t>
            </a:r>
            <a:r>
              <a:rPr lang="en-US" b="1" dirty="0"/>
              <a:t>62.5% in Chhattisgarh; 70% in Odisha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14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But</a:t>
            </a:r>
            <a:r>
              <a:rPr lang="en-US" b="1" dirty="0"/>
              <a:t> </a:t>
            </a:r>
            <a:r>
              <a:rPr lang="en-US" dirty="0"/>
              <a:t>electricity use in Odisha agriculture is very low, due to heavy use of diesel engines for pumping water from shallow wells</a:t>
            </a:r>
            <a:endParaRPr lang="en-US" b="1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14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There is </a:t>
            </a:r>
            <a:r>
              <a:rPr lang="en-US" b="1" dirty="0">
                <a:solidFill>
                  <a:srgbClr val="C00000"/>
                </a:solidFill>
              </a:rPr>
              <a:t>no resource fee for agricultural groundwater pumping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14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Groundwater use in agriculture is therefore inefficient and unsustainable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2169224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63732-AEA7-2F8C-C0AD-C1836BB86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543" y="333247"/>
            <a:ext cx="10707623" cy="700025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Century Gothic" panose="020B0502020202020204" pitchFamily="34" charset="0"/>
              </a:rPr>
              <a:t>‘Adaptation financing’? </a:t>
            </a:r>
            <a:endParaRPr lang="en-IN" sz="3600" b="1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09CA5-1F7E-21DF-81CA-FCA8E4A3A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7574" y="1481328"/>
            <a:ext cx="10803206" cy="504342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Large-scale investments are made for watershed development </a:t>
            </a:r>
            <a:r>
              <a:rPr lang="en-US" sz="2400" b="1" dirty="0"/>
              <a:t>and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groundwater recharge </a:t>
            </a:r>
            <a:r>
              <a:rPr lang="en-US" sz="2400" dirty="0"/>
              <a:t>schemes by the states for improving climate resilience of water systems, but </a:t>
            </a:r>
            <a:r>
              <a:rPr lang="en-US" sz="2400" b="1" dirty="0">
                <a:solidFill>
                  <a:srgbClr val="C00000"/>
                </a:solidFill>
              </a:rPr>
              <a:t>with little positive impact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N" sz="2400" i="1" dirty="0">
                <a:solidFill>
                  <a:schemeClr val="accent1">
                    <a:lumMod val="75000"/>
                  </a:schemeClr>
                </a:solidFill>
              </a:rPr>
              <a:t>Micro irrigation </a:t>
            </a:r>
            <a:r>
              <a:rPr lang="en-IN" sz="2400" b="1" dirty="0">
                <a:solidFill>
                  <a:schemeClr val="accent1">
                    <a:lumMod val="75000"/>
                  </a:schemeClr>
                </a:solidFill>
              </a:rPr>
              <a:t>use in agriculture is largely viewed by the government and CS as an adaptation strategy</a:t>
            </a:r>
            <a:br>
              <a:rPr lang="en-IN" sz="24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en-IN" sz="12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N" sz="2400" dirty="0"/>
              <a:t>There is </a:t>
            </a:r>
            <a:r>
              <a:rPr lang="en-IN" sz="2400" b="1" dirty="0">
                <a:solidFill>
                  <a:schemeClr val="accent2">
                    <a:lumMod val="75000"/>
                  </a:schemeClr>
                </a:solidFill>
              </a:rPr>
              <a:t>heavy subsidy for MI adoption</a:t>
            </a:r>
            <a:r>
              <a:rPr lang="en-IN" sz="2400" dirty="0"/>
              <a:t>, especially in the tribal areas (</a:t>
            </a:r>
            <a:r>
              <a:rPr lang="en-IN" sz="2400" b="1" dirty="0"/>
              <a:t>90%</a:t>
            </a:r>
            <a:r>
              <a:rPr lang="en-IN" sz="2400" dirty="0"/>
              <a:t>), through area under crops that are amenable to MI is very low (due to paddy dominance)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IN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N" sz="2400" dirty="0"/>
              <a:t>Since farmers do not pay for water and electricity, </a:t>
            </a:r>
            <a:r>
              <a:rPr lang="en-IN" sz="2400" b="1" dirty="0"/>
              <a:t>there is no clear economic incentive to save water through MI</a:t>
            </a:r>
            <a:r>
              <a:rPr lang="en-IN" sz="2400" dirty="0"/>
              <a:t>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IN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N" sz="2400" dirty="0"/>
              <a:t>Too little adoption of MI in canal command areas due to physical constraints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IN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N" sz="2400" b="1" dirty="0">
                <a:solidFill>
                  <a:schemeClr val="accent6">
                    <a:lumMod val="75000"/>
                  </a:schemeClr>
                </a:solidFill>
              </a:rPr>
              <a:t>Water saving through is just accidental often due to crop shifts</a:t>
            </a:r>
          </a:p>
        </p:txBody>
      </p:sp>
    </p:spTree>
    <p:extLst>
      <p:ext uri="{BB962C8B-B14F-4D97-AF65-F5344CB8AC3E}">
        <p14:creationId xmlns:p14="http://schemas.microsoft.com/office/powerpoint/2010/main" val="1014554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815</Words>
  <Application>Microsoft Office PowerPoint</Application>
  <PresentationFormat>Widescreen</PresentationFormat>
  <Paragraphs>106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 Narrow</vt:lpstr>
      <vt:lpstr>Arial</vt:lpstr>
      <vt:lpstr>Calibri</vt:lpstr>
      <vt:lpstr>Calibri Light</vt:lpstr>
      <vt:lpstr>Century Gothic</vt:lpstr>
      <vt:lpstr>Office Theme</vt:lpstr>
      <vt:lpstr>Adaptation Financing in the Mahanadi River Basin</vt:lpstr>
      <vt:lpstr>Large water systems and their commands in Mahanadi river basin</vt:lpstr>
      <vt:lpstr>The Mahanadi River Basin: A Basin under Stress</vt:lpstr>
      <vt:lpstr>Investment in Water Infrastructure: Climate-Proofing Strategy or Economic Development?</vt:lpstr>
      <vt:lpstr>Past investments in irrigation in the basin states: investment costs and revenue receipts (2012-13)</vt:lpstr>
      <vt:lpstr>Financial investments, patterns and returns</vt:lpstr>
      <vt:lpstr>Groundwater development financing</vt:lpstr>
      <vt:lpstr>‘Adaptation financing’?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Dinesh Kumar</dc:creator>
  <cp:lastModifiedBy>M DINESH KUMAR</cp:lastModifiedBy>
  <cp:revision>34</cp:revision>
  <cp:lastPrinted>2025-09-05T03:53:37Z</cp:lastPrinted>
  <dcterms:created xsi:type="dcterms:W3CDTF">2025-09-02T08:07:20Z</dcterms:created>
  <dcterms:modified xsi:type="dcterms:W3CDTF">2026-04-27T03:39:59Z</dcterms:modified>
</cp:coreProperties>
</file>