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62" r:id="rId6"/>
  </p:sldIdLst>
  <p:sldSz cx="18288000" cy="10287000"/>
  <p:notesSz cx="6858000" cy="9144000"/>
  <p:embeddedFontLst>
    <p:embeddedFont>
      <p:font typeface="DM Sans" pitchFamily="2" charset="-18"/>
      <p:regular r:id="rId8"/>
      <p:bold r:id="rId9"/>
      <p:italic r:id="rId10"/>
      <p:boldItalic r:id="rId11"/>
    </p:embeddedFont>
    <p:embeddedFont>
      <p:font typeface="DM Sans Bold" charset="-18"/>
      <p:regular r:id="rId12"/>
      <p:bold r:id="rId13"/>
    </p:embeddedFont>
    <p:embeddedFont>
      <p:font typeface="DM Sans Italics" panose="020B0604020202020204" charset="-18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B2355-F72D-467E-8B62-E0EEF59F823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52118-CAF0-4693-8F3A-E44D95FFE6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85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52118-CAF0-4693-8F3A-E44D95FFE6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18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1.jpe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8.sv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0248" y="-88937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3" name="TextBox 3"/>
          <p:cNvSpPr txBox="1"/>
          <p:nvPr/>
        </p:nvSpPr>
        <p:spPr>
          <a:xfrm>
            <a:off x="5051289" y="3814553"/>
            <a:ext cx="8185422" cy="1500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21"/>
              </a:lnSpc>
              <a:spcBef>
                <a:spcPct val="0"/>
              </a:spcBef>
            </a:pPr>
            <a:r>
              <a:rPr lang="en-GB" sz="8800" b="1" noProof="0" dirty="0">
                <a:solidFill>
                  <a:srgbClr val="FFFCFB"/>
                </a:solidFill>
                <a:latin typeface="DM Sans Bold"/>
                <a:ea typeface="DM Sans Bold"/>
                <a:cs typeface="DM Sans Bold"/>
                <a:sym typeface="DM Sans Bold"/>
              </a:rPr>
              <a:t>Nitra living lab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8292" y="5598052"/>
            <a:ext cx="11251416" cy="721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GB" sz="4200" i="1" noProof="0" dirty="0">
                <a:solidFill>
                  <a:srgbClr val="FFFCFB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Institutional capacity building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-76200" y="-38100"/>
            <a:ext cx="10510463" cy="4322428"/>
          </a:xfrm>
          <a:custGeom>
            <a:avLst/>
            <a:gdLst/>
            <a:ahLst/>
            <a:cxnLst/>
            <a:rect l="l" t="t" r="r" b="b"/>
            <a:pathLst>
              <a:path w="10510463" h="4322428">
                <a:moveTo>
                  <a:pt x="0" y="4322427"/>
                </a:moveTo>
                <a:lnTo>
                  <a:pt x="10510463" y="4322427"/>
                </a:lnTo>
                <a:lnTo>
                  <a:pt x="10510463" y="0"/>
                </a:lnTo>
                <a:lnTo>
                  <a:pt x="0" y="0"/>
                </a:lnTo>
                <a:lnTo>
                  <a:pt x="0" y="43224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6" name="Freeform 6"/>
          <p:cNvSpPr/>
          <p:nvPr/>
        </p:nvSpPr>
        <p:spPr>
          <a:xfrm>
            <a:off x="14987193" y="581588"/>
            <a:ext cx="2539074" cy="2001637"/>
          </a:xfrm>
          <a:custGeom>
            <a:avLst/>
            <a:gdLst/>
            <a:ahLst/>
            <a:cxnLst/>
            <a:rect l="l" t="t" r="r" b="b"/>
            <a:pathLst>
              <a:path w="2539074" h="2001637">
                <a:moveTo>
                  <a:pt x="0" y="0"/>
                </a:moveTo>
                <a:lnTo>
                  <a:pt x="2539074" y="0"/>
                </a:lnTo>
                <a:lnTo>
                  <a:pt x="2539074" y="2001637"/>
                </a:lnTo>
                <a:lnTo>
                  <a:pt x="0" y="200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grpSp>
        <p:nvGrpSpPr>
          <p:cNvPr id="7" name="Group 7"/>
          <p:cNvGrpSpPr/>
          <p:nvPr/>
        </p:nvGrpSpPr>
        <p:grpSpPr>
          <a:xfrm>
            <a:off x="1028700" y="8018083"/>
            <a:ext cx="3075197" cy="1701008"/>
            <a:chOff x="0" y="0"/>
            <a:chExt cx="4100262" cy="22680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540" cy="1624011"/>
            </a:xfrm>
            <a:custGeom>
              <a:avLst/>
              <a:gdLst/>
              <a:ahLst/>
              <a:cxnLst/>
              <a:rect l="l" t="t" r="r" b="b"/>
              <a:pathLst>
                <a:path w="2437540" h="1624011">
                  <a:moveTo>
                    <a:pt x="0" y="0"/>
                  </a:moveTo>
                  <a:lnTo>
                    <a:pt x="2437540" y="0"/>
                  </a:lnTo>
                  <a:lnTo>
                    <a:pt x="2437540" y="1624011"/>
                  </a:lnTo>
                  <a:lnTo>
                    <a:pt x="0" y="1624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noProof="0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768689"/>
              <a:ext cx="4100262" cy="4993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40"/>
                </a:lnSpc>
              </a:pPr>
              <a:r>
                <a:rPr lang="en-GB" sz="1100" b="1" noProof="0" dirty="0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This project has received funding from the</a:t>
              </a:r>
            </a:p>
            <a:p>
              <a:pPr algn="l">
                <a:lnSpc>
                  <a:spcPts val="1540"/>
                </a:lnSpc>
              </a:pPr>
              <a:r>
                <a:rPr lang="en-GB" sz="1100" b="1" noProof="0" dirty="0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EU Horizon Europe Programme </a:t>
              </a:r>
            </a:p>
          </p:txBody>
        </p:sp>
      </p:grpSp>
      <p:sp>
        <p:nvSpPr>
          <p:cNvPr id="10" name="Freeform 10"/>
          <p:cNvSpPr/>
          <p:nvPr/>
        </p:nvSpPr>
        <p:spPr>
          <a:xfrm rot="-9251180">
            <a:off x="15695694" y="8195376"/>
            <a:ext cx="6463727" cy="5852611"/>
          </a:xfrm>
          <a:custGeom>
            <a:avLst/>
            <a:gdLst/>
            <a:ahLst/>
            <a:cxnLst/>
            <a:rect l="l" t="t" r="r" b="b"/>
            <a:pathLst>
              <a:path w="6463727" h="5852611">
                <a:moveTo>
                  <a:pt x="0" y="0"/>
                </a:moveTo>
                <a:lnTo>
                  <a:pt x="6463727" y="0"/>
                </a:lnTo>
                <a:lnTo>
                  <a:pt x="6463727" y="5852611"/>
                </a:lnTo>
                <a:lnTo>
                  <a:pt x="0" y="58526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Box 11"/>
          <p:cNvSpPr txBox="1"/>
          <p:nvPr/>
        </p:nvSpPr>
        <p:spPr>
          <a:xfrm>
            <a:off x="3518292" y="6786772"/>
            <a:ext cx="11251416" cy="475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GB" sz="2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Róbert Blaško, living lab coordinator</a:t>
            </a:r>
            <a:endParaRPr lang="en-GB" sz="2800" i="1" noProof="0" dirty="0">
              <a:solidFill>
                <a:srgbClr val="FFFCFB"/>
              </a:solidFill>
              <a:latin typeface="DM Sans Italics"/>
              <a:ea typeface="DM Sans Italics"/>
              <a:cs typeface="DM Sans Italics"/>
              <a:sym typeface="DM Sans Italics"/>
            </a:endParaRPr>
          </a:p>
        </p:txBody>
      </p:sp>
      <p:pic>
        <p:nvPicPr>
          <p:cNvPr id="15" name="Obrázok 14">
            <a:extLst>
              <a:ext uri="{FF2B5EF4-FFF2-40B4-BE49-F238E27FC236}">
                <a16:creationId xmlns:a16="http://schemas.microsoft.com/office/drawing/2014/main" id="{6D5D998D-FA99-416F-46BB-800647CF0D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" y="7024690"/>
            <a:ext cx="1828155" cy="539023"/>
          </a:xfrm>
          <a:prstGeom prst="rect">
            <a:avLst/>
          </a:prstGeom>
        </p:spPr>
      </p:pic>
      <p:sp>
        <p:nvSpPr>
          <p:cNvPr id="18" name="Freeform 9">
            <a:extLst>
              <a:ext uri="{FF2B5EF4-FFF2-40B4-BE49-F238E27FC236}">
                <a16:creationId xmlns:a16="http://schemas.microsoft.com/office/drawing/2014/main" id="{8AF26CE3-4DD4-B759-94AB-27E6424F56CC}"/>
              </a:ext>
            </a:extLst>
          </p:cNvPr>
          <p:cNvSpPr/>
          <p:nvPr/>
        </p:nvSpPr>
        <p:spPr>
          <a:xfrm>
            <a:off x="7162800" y="2566811"/>
            <a:ext cx="3649205" cy="935595"/>
          </a:xfrm>
          <a:custGeom>
            <a:avLst/>
            <a:gdLst/>
            <a:ahLst/>
            <a:cxnLst/>
            <a:rect l="l" t="t" r="r" b="b"/>
            <a:pathLst>
              <a:path w="4841830" h="1245790">
                <a:moveTo>
                  <a:pt x="0" y="0"/>
                </a:moveTo>
                <a:lnTo>
                  <a:pt x="4841830" y="0"/>
                </a:lnTo>
                <a:lnTo>
                  <a:pt x="4841830" y="1245789"/>
                </a:lnTo>
                <a:lnTo>
                  <a:pt x="0" y="12457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EAE9B6D4-79B6-E21F-BAEF-5F4F45A24C4A}"/>
              </a:ext>
            </a:extLst>
          </p:cNvPr>
          <p:cNvSpPr txBox="1"/>
          <p:nvPr/>
        </p:nvSpPr>
        <p:spPr>
          <a:xfrm>
            <a:off x="8001000" y="9497101"/>
            <a:ext cx="11251416" cy="482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sk-SK" sz="2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k-SK" sz="2800" b="1" baseline="300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</a:t>
            </a:r>
            <a:r>
              <a:rPr lang="sk-SK" sz="2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800" b="1" noProof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Webstival</a:t>
            </a:r>
            <a:r>
              <a:rPr lang="sk-SK" sz="2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28 </a:t>
            </a:r>
            <a:r>
              <a:rPr lang="sk-SK" sz="2800" b="1" noProof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</a:t>
            </a:r>
            <a:r>
              <a:rPr lang="sk-SK" sz="2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  <a:endParaRPr lang="en-GB" sz="2800" i="1" noProof="0" dirty="0">
              <a:solidFill>
                <a:srgbClr val="FFFCFB"/>
              </a:solidFill>
              <a:latin typeface="DM Sans Italics"/>
              <a:ea typeface="DM Sans Italics"/>
              <a:cs typeface="DM Sans Italics"/>
              <a:sym typeface="DM Sans Itali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6" y="9961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reeform 5"/>
          <p:cNvSpPr/>
          <p:nvPr/>
        </p:nvSpPr>
        <p:spPr>
          <a:xfrm flipV="1">
            <a:off x="0" y="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6" name="TextBox 6"/>
          <p:cNvSpPr txBox="1"/>
          <p:nvPr/>
        </p:nvSpPr>
        <p:spPr>
          <a:xfrm>
            <a:off x="1688458" y="1603723"/>
            <a:ext cx="5400976" cy="995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21"/>
              </a:lnSpc>
              <a:spcBef>
                <a:spcPct val="0"/>
              </a:spcBef>
            </a:pPr>
            <a:r>
              <a:rPr lang="en-GB" sz="5801" b="1" noProof="0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Nitra living lab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6277" y="2800810"/>
            <a:ext cx="6176053" cy="35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Industrial and domestic water use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Region prone to droughts due to its geology</a:t>
            </a:r>
            <a:r>
              <a:rPr lang="sk-SK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 </a:t>
            </a:r>
            <a:r>
              <a:rPr lang="en-GB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and mining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200" b="1" noProof="0" dirty="0" err="1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Climate</a:t>
            </a:r>
            <a:r>
              <a:rPr lang="sk-SK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 </a:t>
            </a:r>
            <a:r>
              <a:rPr lang="sk-SK" sz="2200" b="1" noProof="0" dirty="0" err="1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projections</a:t>
            </a:r>
            <a:r>
              <a:rPr lang="sk-SK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 show </a:t>
            </a:r>
            <a:r>
              <a:rPr lang="en-GB" sz="2200" b="1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reduced </a:t>
            </a:r>
            <a:r>
              <a:rPr lang="sk-SK" sz="2200" b="1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w</a:t>
            </a:r>
            <a:r>
              <a:rPr lang="en-GB" sz="2200" b="1" dirty="0" err="1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ater</a:t>
            </a:r>
            <a:r>
              <a:rPr lang="en-GB" sz="2200" b="1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 supply by </a:t>
            </a:r>
            <a:r>
              <a:rPr lang="en-GB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climate change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noProof="0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Shifts in hydrological cycle </a:t>
            </a:r>
            <a:endParaRPr lang="en-GB" sz="2200" b="1" noProof="0" dirty="0">
              <a:solidFill>
                <a:srgbClr val="345B9C"/>
              </a:solidFill>
              <a:latin typeface="DM Sans Bold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GB" sz="2200" noProof="0" dirty="0">
              <a:solidFill>
                <a:srgbClr val="345B9C"/>
              </a:solidFill>
              <a:latin typeface="DM Sans Bold"/>
              <a:ea typeface="DM Sans Bold"/>
              <a:cs typeface="DM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906000" y="99614"/>
            <a:ext cx="6506286" cy="940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sk-SK" sz="4400" b="1" noProof="0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Nitra </a:t>
            </a:r>
            <a:r>
              <a:rPr lang="sk-SK" sz="4400" b="1" noProof="0" dirty="0" err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River</a:t>
            </a:r>
            <a:r>
              <a:rPr lang="sk-SK" sz="4400" b="1" noProof="0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sk-SK" sz="4400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B</a:t>
            </a:r>
            <a:r>
              <a:rPr lang="sk-SK" sz="4400" b="1" noProof="0" dirty="0" err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asin</a:t>
            </a:r>
            <a:endParaRPr lang="en-GB" sz="4400" b="1" noProof="0" dirty="0">
              <a:solidFill>
                <a:srgbClr val="FFFFFF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B848725B-2BA0-9CF4-34D4-0044578FE9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302" y="1201606"/>
            <a:ext cx="4565984" cy="3429000"/>
          </a:xfrm>
          <a:prstGeom prst="rect">
            <a:avLst/>
          </a:prstGeom>
        </p:spPr>
      </p:pic>
      <p:pic>
        <p:nvPicPr>
          <p:cNvPr id="16" name="Obrázok 15">
            <a:extLst>
              <a:ext uri="{FF2B5EF4-FFF2-40B4-BE49-F238E27FC236}">
                <a16:creationId xmlns:a16="http://schemas.microsoft.com/office/drawing/2014/main" id="{A5E565D6-1A03-5E2A-D8E7-B1673FCEB7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302" y="5164878"/>
            <a:ext cx="4572000" cy="3429000"/>
          </a:xfrm>
          <a:prstGeom prst="rect">
            <a:avLst/>
          </a:prstGeom>
        </p:spPr>
      </p:pic>
      <p:pic>
        <p:nvPicPr>
          <p:cNvPr id="20" name="Obrázok 19">
            <a:extLst>
              <a:ext uri="{FF2B5EF4-FFF2-40B4-BE49-F238E27FC236}">
                <a16:creationId xmlns:a16="http://schemas.microsoft.com/office/drawing/2014/main" id="{4DAE5876-9D53-1535-B0D9-94EB0E1798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682" y="6057900"/>
            <a:ext cx="4315518" cy="2524410"/>
          </a:xfrm>
          <a:prstGeom prst="rect">
            <a:avLst/>
          </a:prstGeom>
        </p:spPr>
      </p:pic>
      <p:pic>
        <p:nvPicPr>
          <p:cNvPr id="21" name="Obrázok 20">
            <a:extLst>
              <a:ext uri="{FF2B5EF4-FFF2-40B4-BE49-F238E27FC236}">
                <a16:creationId xmlns:a16="http://schemas.microsoft.com/office/drawing/2014/main" id="{493441EB-5BDD-BE44-9767-049D072D74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022" t="10895" r="26985" b="6822"/>
          <a:stretch>
            <a:fillRect/>
          </a:stretch>
        </p:blipFill>
        <p:spPr>
          <a:xfrm>
            <a:off x="8363427" y="1201606"/>
            <a:ext cx="4296486" cy="3429000"/>
          </a:xfrm>
          <a:prstGeom prst="rect">
            <a:avLst/>
          </a:prstGeom>
        </p:spPr>
      </p:pic>
      <p:pic>
        <p:nvPicPr>
          <p:cNvPr id="23" name="Obrázok 22">
            <a:extLst>
              <a:ext uri="{FF2B5EF4-FFF2-40B4-BE49-F238E27FC236}">
                <a16:creationId xmlns:a16="http://schemas.microsoft.com/office/drawing/2014/main" id="{35E0EB87-A93D-50DD-D617-F3FDDF72C1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202" y="7029450"/>
            <a:ext cx="3758201" cy="2802726"/>
          </a:xfrm>
          <a:prstGeom prst="rect">
            <a:avLst/>
          </a:prstGeom>
        </p:spPr>
      </p:pic>
      <p:pic>
        <p:nvPicPr>
          <p:cNvPr id="25" name="Obrázok 24">
            <a:extLst>
              <a:ext uri="{FF2B5EF4-FFF2-40B4-BE49-F238E27FC236}">
                <a16:creationId xmlns:a16="http://schemas.microsoft.com/office/drawing/2014/main" id="{222C4288-AD95-B6AC-D6C5-EC05EAA8965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018" t="8053"/>
          <a:stretch>
            <a:fillRect/>
          </a:stretch>
        </p:blipFill>
        <p:spPr>
          <a:xfrm>
            <a:off x="4595689" y="7029450"/>
            <a:ext cx="3329111" cy="2385982"/>
          </a:xfrm>
          <a:prstGeom prst="rect">
            <a:avLst/>
          </a:prstGeom>
        </p:spPr>
      </p:pic>
      <p:sp>
        <p:nvSpPr>
          <p:cNvPr id="26" name="BlokTextu 25">
            <a:extLst>
              <a:ext uri="{FF2B5EF4-FFF2-40B4-BE49-F238E27FC236}">
                <a16:creationId xmlns:a16="http://schemas.microsoft.com/office/drawing/2014/main" id="{E0511EF8-5786-8C01-D1C1-385193DBAF61}"/>
              </a:ext>
            </a:extLst>
          </p:cNvPr>
          <p:cNvSpPr txBox="1"/>
          <p:nvPr/>
        </p:nvSpPr>
        <p:spPr>
          <a:xfrm>
            <a:off x="17021886" y="4310056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>
                <a:solidFill>
                  <a:schemeClr val="bg1"/>
                </a:solidFill>
              </a:rPr>
              <a:t>SVP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0248" y="-44468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3" name="Freeform 3"/>
          <p:cNvSpPr/>
          <p:nvPr/>
        </p:nvSpPr>
        <p:spPr>
          <a:xfrm flipV="1">
            <a:off x="-76200" y="-3810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extBox 4"/>
          <p:cNvSpPr txBox="1"/>
          <p:nvPr/>
        </p:nvSpPr>
        <p:spPr>
          <a:xfrm>
            <a:off x="6243940" y="1485900"/>
            <a:ext cx="10461542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en-GB" sz="5801" b="1" noProof="0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Institutional capacity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31311" y="2781300"/>
            <a:ext cx="8686800" cy="6903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On national level anchored in the key strategic documents – NAS, NAP, Water Policy Concept 2030, Environmental Strategy 2030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SAŽP 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has a c</a:t>
            </a:r>
            <a:r>
              <a:rPr lang="en-GB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entral</a:t>
            </a:r>
            <a:r>
              <a:rPr lang="en-GB" sz="2150" b="1" dirty="0">
                <a:solidFill>
                  <a:srgbClr val="345B9C"/>
                </a:solidFill>
                <a:latin typeface="DM Sans"/>
                <a:sym typeface="DM Sans Bold"/>
              </a:rPr>
              <a:t> role in adaptation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–</a:t>
            </a:r>
            <a:r>
              <a:rPr lang="en-GB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as an expert institution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of </a:t>
            </a:r>
            <a:r>
              <a:rPr lang="sk-SK" sz="2150" b="1" noProof="0" dirty="0" err="1">
                <a:solidFill>
                  <a:srgbClr val="345B9C"/>
                </a:solidFill>
                <a:latin typeface="DM Sans"/>
                <a:sym typeface="DM Sans Bold"/>
              </a:rPr>
              <a:t>the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noProof="0" dirty="0" err="1">
                <a:solidFill>
                  <a:srgbClr val="345B9C"/>
                </a:solidFill>
                <a:latin typeface="DM Sans"/>
                <a:sym typeface="DM Sans Bold"/>
              </a:rPr>
              <a:t>Ministry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of </a:t>
            </a:r>
            <a:r>
              <a:rPr lang="sk-SK" sz="2150" b="1" noProof="0" dirty="0" err="1">
                <a:solidFill>
                  <a:srgbClr val="345B9C"/>
                </a:solidFill>
                <a:latin typeface="DM Sans"/>
                <a:sym typeface="DM Sans Bold"/>
              </a:rPr>
              <a:t>Environment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(</a:t>
            </a:r>
            <a:r>
              <a:rPr lang="sk-SK" sz="2150" b="1" noProof="0" dirty="0" err="1">
                <a:solidFill>
                  <a:srgbClr val="345B9C"/>
                </a:solidFill>
                <a:latin typeface="DM Sans"/>
                <a:sym typeface="DM Sans Bold"/>
              </a:rPr>
              <a:t>MoE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)</a:t>
            </a: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feed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s</a:t>
            </a: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into many strategic processes </a:t>
            </a:r>
            <a:endParaRPr lang="sk-SK" sz="2150" b="1" noProof="0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SAŽP</a:t>
            </a: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 lead preparation of methodologies for adaptation in sectors</a:t>
            </a:r>
            <a:endParaRPr lang="sk-SK" sz="2150" b="1" noProof="0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Together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with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MoE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coordintes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development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of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national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adaptation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platform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(klima-adapt.sk)</a:t>
            </a:r>
            <a:endParaRPr lang="en-GB" sz="2150" b="1" noProof="0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Centre for climate change adaptation </a:t>
            </a:r>
            <a:r>
              <a:rPr lang="sk-SK" sz="2150" b="1" noProof="0" dirty="0">
                <a:solidFill>
                  <a:srgbClr val="345B9C"/>
                </a:solidFill>
                <a:latin typeface="DM Sans"/>
                <a:sym typeface="DM Sans Bold"/>
              </a:rPr>
              <a:t>(2025)</a:t>
            </a:r>
            <a:endParaRPr lang="en-GB" sz="2150" b="1" noProof="0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50" b="1" dirty="0">
                <a:solidFill>
                  <a:srgbClr val="345B9C"/>
                </a:solidFill>
                <a:latin typeface="DM Sans"/>
                <a:sym typeface="DM Sans Bold"/>
              </a:rPr>
              <a:t>Institutions under pressure – cuts in employees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50" b="1" dirty="0">
                <a:solidFill>
                  <a:srgbClr val="345B9C"/>
                </a:solidFill>
                <a:latin typeface="DM Sans"/>
                <a:sym typeface="DM Sans Bold"/>
              </a:rPr>
              <a:t>Shortage of qualified experts</a:t>
            </a:r>
            <a:endParaRPr lang="en-GB" sz="2150" noProof="0" dirty="0">
              <a:solidFill>
                <a:srgbClr val="345B9C"/>
              </a:solidFill>
              <a:latin typeface="DM Sans"/>
              <a:ea typeface="DM Sans Bold"/>
              <a:cs typeface="DM Sans Bold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GB" sz="2155" b="1" noProof="0" dirty="0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E99EECF0-492A-5EE5-5859-FFD8072E8E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66" t="9076" r="7170"/>
          <a:stretch>
            <a:fillRect/>
          </a:stretch>
        </p:blipFill>
        <p:spPr>
          <a:xfrm>
            <a:off x="2498721" y="1703358"/>
            <a:ext cx="2496120" cy="3311082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78E28873-1695-73B5-C793-2319ED28DF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71600" y="6015936"/>
            <a:ext cx="2496120" cy="33912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418EF-0A41-9402-720C-958DA4111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2BD5977-F3B0-DE66-0772-9FF3ABE048A4}"/>
              </a:ext>
            </a:extLst>
          </p:cNvPr>
          <p:cNvSpPr/>
          <p:nvPr/>
        </p:nvSpPr>
        <p:spPr>
          <a:xfrm>
            <a:off x="-90248" y="-44468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noProof="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535FE00-F6D0-E5F3-FE4E-E4F2AABAEDA8}"/>
              </a:ext>
            </a:extLst>
          </p:cNvPr>
          <p:cNvSpPr/>
          <p:nvPr/>
        </p:nvSpPr>
        <p:spPr>
          <a:xfrm flipV="1">
            <a:off x="-76200" y="-3810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C7C6735-2B0F-885B-83FE-9DC58809642D}"/>
              </a:ext>
            </a:extLst>
          </p:cNvPr>
          <p:cNvSpPr txBox="1"/>
          <p:nvPr/>
        </p:nvSpPr>
        <p:spPr>
          <a:xfrm>
            <a:off x="7300973" y="362500"/>
            <a:ext cx="10461542" cy="940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sk-SK" sz="4400" b="1" noProof="0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Nitra </a:t>
            </a:r>
            <a:r>
              <a:rPr lang="sk-SK" sz="4400" b="1" noProof="0" dirty="0" err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living</a:t>
            </a:r>
            <a:r>
              <a:rPr lang="sk-SK" sz="4400" b="1" noProof="0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sk-SK" sz="4400" b="1" noProof="0" dirty="0" err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lab</a:t>
            </a:r>
            <a:endParaRPr lang="en-GB" sz="4400" b="1" noProof="0" dirty="0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B6010AB-F3AA-9720-BAD9-2BA91F84FC75}"/>
              </a:ext>
            </a:extLst>
          </p:cNvPr>
          <p:cNvSpPr txBox="1"/>
          <p:nvPr/>
        </p:nvSpPr>
        <p:spPr>
          <a:xfrm>
            <a:off x="8229600" y="2095500"/>
            <a:ext cx="8909089" cy="6421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345B9C"/>
                </a:solidFill>
                <a:latin typeface="DM Sans"/>
                <a:sym typeface="DM Sans Bold"/>
              </a:rPr>
              <a:t>Institutions and entities lack capacities </a:t>
            </a:r>
            <a:r>
              <a:rPr lang="en-GB" sz="2000" b="1" noProof="0">
                <a:solidFill>
                  <a:srgbClr val="345B9C"/>
                </a:solidFill>
                <a:latin typeface="DM Sans"/>
                <a:sym typeface="DM Sans Bold"/>
              </a:rPr>
              <a:t>and resources for systemic adaptation</a:t>
            </a:r>
            <a:endParaRPr lang="en-GB" sz="2000" b="1" noProof="0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345B9C"/>
                </a:solidFill>
                <a:latin typeface="DM Sans"/>
                <a:sym typeface="DM Sans Bold"/>
              </a:rPr>
              <a:t>Mining company lost income after the mines closure due to phase out in 2023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345B9C"/>
                </a:solidFill>
                <a:latin typeface="DM Sans"/>
                <a:sym typeface="DM Sans Bold"/>
              </a:rPr>
              <a:t>Many processes such as EIA are time consuming and resource-demanding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345B9C"/>
                </a:solidFill>
                <a:latin typeface="DM Sans"/>
                <a:sym typeface="DM Sans Bold"/>
              </a:rPr>
              <a:t>Investment debt in water management sector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345B9C"/>
                </a:solidFill>
                <a:latin typeface="DM Sans"/>
                <a:sym typeface="DM Sans Bold"/>
              </a:rPr>
              <a:t>Modelling climate change impacts on water resources mostly done by academia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345B9C"/>
                </a:solidFill>
                <a:latin typeface="DM Sans"/>
                <a:sym typeface="DM Sans Bold"/>
              </a:rPr>
              <a:t>Data availability and accessibility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345B9C"/>
                </a:solidFill>
                <a:latin typeface="DM Sans"/>
                <a:ea typeface="DM Sans Bold"/>
                <a:cs typeface="DM Sans Bold"/>
                <a:sym typeface="DM Sans Bold"/>
              </a:rPr>
              <a:t>Water management is fragmented among many</a:t>
            </a:r>
            <a:r>
              <a:rPr lang="en-GB" sz="2000" b="1" dirty="0">
                <a:solidFill>
                  <a:srgbClr val="345B9C"/>
                </a:solidFill>
                <a:latin typeface="DM Sans"/>
                <a:ea typeface="DM Sans Bold"/>
                <a:cs typeface="DM Sans Bold"/>
                <a:sym typeface="DM Sans Bold"/>
              </a:rPr>
              <a:t> actors with different competencies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345B9C"/>
                </a:solidFill>
                <a:latin typeface="DM Sans"/>
                <a:ea typeface="DM Sans Bold"/>
                <a:cs typeface="DM Sans Bold"/>
                <a:sym typeface="DM Sans Bold"/>
              </a:rPr>
              <a:t>Adaptation is mostly fragmented and non-systemic</a:t>
            </a:r>
            <a:endParaRPr lang="en-GB" sz="2000" noProof="0" dirty="0">
              <a:solidFill>
                <a:srgbClr val="345B9C"/>
              </a:solidFill>
              <a:latin typeface="DM Sans"/>
              <a:ea typeface="DM Sans Bold"/>
              <a:cs typeface="DM Sans Bold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GB" sz="2000" b="1" noProof="0" dirty="0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78707192-C2BA-1D5E-6358-1FCA946E2E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 b="8198"/>
          <a:stretch>
            <a:fillRect/>
          </a:stretch>
        </p:blipFill>
        <p:spPr>
          <a:xfrm>
            <a:off x="5029261" y="6289825"/>
            <a:ext cx="2271712" cy="3478898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687FB85D-22B0-AA38-6897-AE86C14AE6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4" y="7585225"/>
            <a:ext cx="3886200" cy="2183498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94FDA643-5B94-39E9-03DE-CC25FA91A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" b="16780"/>
          <a:stretch>
            <a:fillRect/>
          </a:stretch>
        </p:blipFill>
        <p:spPr>
          <a:xfrm>
            <a:off x="2142763" y="1253974"/>
            <a:ext cx="5127617" cy="2895601"/>
          </a:xfrm>
          <a:prstGeom prst="rect">
            <a:avLst/>
          </a:prstGeom>
        </p:spPr>
      </p:pic>
      <p:pic>
        <p:nvPicPr>
          <p:cNvPr id="13" name="Obrázok 2">
            <a:extLst>
              <a:ext uri="{FF2B5EF4-FFF2-40B4-BE49-F238E27FC236}">
                <a16:creationId xmlns:a16="http://schemas.microsoft.com/office/drawing/2014/main" id="{E6A30E63-1AE5-F078-A014-6D99B7ADBB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34" y="4635500"/>
            <a:ext cx="38862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A795C96F-84C2-DAAB-2B31-79CC9326894E}"/>
              </a:ext>
            </a:extLst>
          </p:cNvPr>
          <p:cNvSpPr txBox="1"/>
          <p:nvPr/>
        </p:nvSpPr>
        <p:spPr>
          <a:xfrm>
            <a:off x="413675" y="6486723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>
                <a:solidFill>
                  <a:schemeClr val="bg1"/>
                </a:solidFill>
              </a:rPr>
              <a:t>HBP, </a:t>
            </a:r>
            <a:r>
              <a:rPr lang="sk-SK" sz="1400" dirty="0" err="1">
                <a:solidFill>
                  <a:schemeClr val="bg1"/>
                </a:solidFill>
              </a:rPr>
              <a:t>a.s</a:t>
            </a:r>
            <a:r>
              <a:rPr lang="sk-SK" sz="1400" dirty="0">
                <a:solidFill>
                  <a:schemeClr val="bg1"/>
                </a:solidFill>
              </a:rPr>
              <a:t>.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893540CF-6B9D-1910-E5C8-2711DFBFDF52}"/>
              </a:ext>
            </a:extLst>
          </p:cNvPr>
          <p:cNvSpPr txBox="1"/>
          <p:nvPr/>
        </p:nvSpPr>
        <p:spPr>
          <a:xfrm>
            <a:off x="413675" y="9393465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>
                <a:solidFill>
                  <a:schemeClr val="bg1"/>
                </a:solidFill>
              </a:rPr>
              <a:t>SVP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720B7C5D-D4EB-2A6A-9DC2-B5AAE0DBC676}"/>
              </a:ext>
            </a:extLst>
          </p:cNvPr>
          <p:cNvSpPr txBox="1"/>
          <p:nvPr/>
        </p:nvSpPr>
        <p:spPr>
          <a:xfrm>
            <a:off x="5173996" y="9444169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>
                <a:solidFill>
                  <a:schemeClr val="bg1"/>
                </a:solidFill>
              </a:rPr>
              <a:t>SVP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19DAB-3CA9-5053-B7D5-23A0E1CB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8593FC3-9F07-C476-006C-087F0524229C}"/>
              </a:ext>
            </a:extLst>
          </p:cNvPr>
          <p:cNvSpPr/>
          <p:nvPr/>
        </p:nvSpPr>
        <p:spPr>
          <a:xfrm>
            <a:off x="-76200" y="-50837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>
              <a:lnSpc>
                <a:spcPct val="150000"/>
              </a:lnSpc>
            </a:pPr>
            <a:endParaRPr lang="en-GB" noProof="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CA51410-DE70-3FDB-6FFB-F3C7C208487A}"/>
              </a:ext>
            </a:extLst>
          </p:cNvPr>
          <p:cNvSpPr/>
          <p:nvPr/>
        </p:nvSpPr>
        <p:spPr>
          <a:xfrm flipV="1">
            <a:off x="-76200" y="-3810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3279EF5-19F4-A591-9A91-8EC59A1CC1CB}"/>
              </a:ext>
            </a:extLst>
          </p:cNvPr>
          <p:cNvSpPr txBox="1"/>
          <p:nvPr/>
        </p:nvSpPr>
        <p:spPr>
          <a:xfrm>
            <a:off x="6259422" y="525382"/>
            <a:ext cx="10461542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sk-SK" sz="5801" b="1" dirty="0" err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Transcend´s</a:t>
            </a:r>
            <a:r>
              <a:rPr lang="sk-SK" sz="5801" b="1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 role</a:t>
            </a:r>
            <a:endParaRPr lang="en-GB" sz="5801" b="1" noProof="0" dirty="0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243435F-22AD-0953-E4AC-752553F8A07D}"/>
              </a:ext>
            </a:extLst>
          </p:cNvPr>
          <p:cNvSpPr txBox="1"/>
          <p:nvPr/>
        </p:nvSpPr>
        <p:spPr>
          <a:xfrm>
            <a:off x="7535485" y="1861093"/>
            <a:ext cx="8686800" cy="2436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Transcend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provides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platform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connecting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key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stakeholders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from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different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sectors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-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exchange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experiences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and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knowledge</a:t>
            </a:r>
            <a:endParaRPr lang="sk-SK" sz="2150" b="1" dirty="0">
              <a:solidFill>
                <a:srgbClr val="345B9C"/>
              </a:solidFill>
              <a:latin typeface="DM Sans"/>
              <a:sym typeface="DM Sans Bold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Expertise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and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training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to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build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institutional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capacity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(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climate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scenarios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and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hydrological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model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for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the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basin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Serious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game</a:t>
            </a:r>
            <a:endParaRPr lang="en-GB" sz="2150" b="1" dirty="0">
              <a:solidFill>
                <a:srgbClr val="345B9C"/>
              </a:solidFill>
              <a:latin typeface="DM Sans"/>
              <a:sym typeface="DM Sans 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3644B8E-8BAB-2D9C-A9A6-168C5AAB5CB9}"/>
              </a:ext>
            </a:extLst>
          </p:cNvPr>
          <p:cNvSpPr txBox="1"/>
          <p:nvPr/>
        </p:nvSpPr>
        <p:spPr>
          <a:xfrm>
            <a:off x="6515343" y="4665535"/>
            <a:ext cx="10461542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sk-SK" sz="5801" b="1" dirty="0" err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Opportunities</a:t>
            </a:r>
            <a:endParaRPr lang="en-GB" sz="5801" b="1" noProof="0" dirty="0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4B2D2BB5-775C-B09E-121B-082D0A37E5D0}"/>
              </a:ext>
            </a:extLst>
          </p:cNvPr>
          <p:cNvSpPr txBox="1"/>
          <p:nvPr/>
        </p:nvSpPr>
        <p:spPr>
          <a:xfrm>
            <a:off x="7431269" y="5929239"/>
            <a:ext cx="9067800" cy="3347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Scaling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up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the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results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to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other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river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basins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and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living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labs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in Slovakia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Disseminate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the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results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and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approach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through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national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adaptation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platform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(klima-adapt.sk)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Integrate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the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outputs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of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Transcend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into</a:t>
            </a:r>
            <a:r>
              <a:rPr lang="sk-SK" sz="2150" b="1" dirty="0">
                <a:solidFill>
                  <a:srgbClr val="345B9C"/>
                </a:solidFill>
                <a:latin typeface="DM Sans"/>
                <a:sym typeface="DM Sans Bold"/>
              </a:rPr>
              <a:t> CLIMAAX, LIFE </a:t>
            </a:r>
            <a:r>
              <a:rPr lang="sk-SK" sz="2150" b="1" dirty="0" err="1">
                <a:solidFill>
                  <a:srgbClr val="345B9C"/>
                </a:solidFill>
                <a:latin typeface="DM Sans"/>
                <a:sym typeface="DM Sans Bold"/>
              </a:rPr>
              <a:t>NatAdaptSK</a:t>
            </a:r>
            <a:endParaRPr lang="sk-SK" sz="2150" b="1" dirty="0">
              <a:solidFill>
                <a:srgbClr val="345B9C"/>
              </a:solidFill>
              <a:latin typeface="DM Sans"/>
              <a:sym typeface="DM Sans Bold"/>
            </a:endParaRPr>
          </a:p>
          <a:p>
            <a:endParaRPr lang="en-GB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8D5AF19B-F918-FA6A-025A-CBE0ED36E8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36" y="1498193"/>
            <a:ext cx="3802557" cy="2851918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7BABAFC6-E308-F54C-FC77-ED8E073131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562914"/>
            <a:ext cx="3200400" cy="2400300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9BDC8E1A-5C1D-3A66-A235-CFF3CC4AAD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143" y="4886220"/>
            <a:ext cx="2576200" cy="3386054"/>
          </a:xfrm>
          <a:prstGeom prst="rect">
            <a:avLst/>
          </a:prstGeom>
        </p:spPr>
      </p:pic>
      <p:pic>
        <p:nvPicPr>
          <p:cNvPr id="16" name="Obrázok 15">
            <a:extLst>
              <a:ext uri="{FF2B5EF4-FFF2-40B4-BE49-F238E27FC236}">
                <a16:creationId xmlns:a16="http://schemas.microsoft.com/office/drawing/2014/main" id="{AA24DF65-2E70-960E-6AA6-F11F4B9ED3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14590" r="17731" b="5085"/>
          <a:stretch>
            <a:fillRect/>
          </a:stretch>
        </p:blipFill>
        <p:spPr>
          <a:xfrm>
            <a:off x="381000" y="4886220"/>
            <a:ext cx="2576201" cy="216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69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317</Words>
  <Application>Microsoft Office PowerPoint</Application>
  <PresentationFormat>Vlastná</PresentationFormat>
  <Paragraphs>42</Paragraphs>
  <Slides>5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13" baseType="lpstr">
      <vt:lpstr>DM Sans Italics</vt:lpstr>
      <vt:lpstr>Courier New</vt:lpstr>
      <vt:lpstr>Aptos</vt:lpstr>
      <vt:lpstr>DM Sans</vt:lpstr>
      <vt:lpstr>Arial</vt:lpstr>
      <vt:lpstr>DM Sans Bold</vt:lpstr>
      <vt:lpstr>Calibri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TRANSCEND PPT</dc:title>
  <dc:creator>Róbert Blaško</dc:creator>
  <cp:lastModifiedBy>Róbert Blaško SAŽP</cp:lastModifiedBy>
  <cp:revision>48</cp:revision>
  <dcterms:created xsi:type="dcterms:W3CDTF">2006-08-16T00:00:00Z</dcterms:created>
  <dcterms:modified xsi:type="dcterms:W3CDTF">2026-04-28T10:48:08Z</dcterms:modified>
  <dc:identifier>DAGkUjp-VA8</dc:identifier>
</cp:coreProperties>
</file>