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  <p:embeddedFont>
      <p:font typeface="Sansita"/>
      <p:regular r:id="rId18"/>
      <p:bold r:id="rId19"/>
      <p:italic r:id="rId20"/>
      <p:boldItalic r:id="rId21"/>
    </p:embeddedFont>
    <p:embeddedFont>
      <p:font typeface="DM Sans"/>
      <p:bold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ansita-italic.fntdata"/><Relationship Id="rId11" Type="http://schemas.openxmlformats.org/officeDocument/2006/relationships/slide" Target="slides/slide6.xml"/><Relationship Id="rId22" Type="http://schemas.openxmlformats.org/officeDocument/2006/relationships/font" Target="fonts/DMSans-bold.fntdata"/><Relationship Id="rId10" Type="http://schemas.openxmlformats.org/officeDocument/2006/relationships/slide" Target="slides/slide5.xml"/><Relationship Id="rId21" Type="http://schemas.openxmlformats.org/officeDocument/2006/relationships/font" Target="fonts/Sansita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DMSa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Sansita-bold.fntdata"/><Relationship Id="rId6" Type="http://schemas.openxmlformats.org/officeDocument/2006/relationships/slide" Target="slides/slide1.xml"/><Relationship Id="rId18" Type="http://schemas.openxmlformats.org/officeDocument/2006/relationships/font" Target="fonts/Sansita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799f190456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3799f190456_0_1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0d6d7246ae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g30d6d7246a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it" sz="1020"/>
              <a:t>Un bacino importante come estensione, raccoglie dalla montagna verso il mare…. </a:t>
            </a:r>
            <a:r>
              <a:rPr lang="it" sz="1020"/>
              <a:t>gestito</a:t>
            </a:r>
            <a:r>
              <a:rPr lang="it" sz="1020"/>
              <a:t> da arpae e cmcc e altri partner (modelli climatici e idrologici)</a:t>
            </a:r>
            <a:endParaRPr sz="1020"/>
          </a:p>
        </p:txBody>
      </p:sp>
      <p:sp>
        <p:nvSpPr>
          <p:cNvPr id="113" name="Google Shape;113;g30d6d7246ae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9a77e822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d9a77e822d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9a4c56d3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 voce i due punti di capacity: più modelli e migliore comprensione degli stessi</a:t>
            </a:r>
            <a:endParaRPr/>
          </a:p>
        </p:txBody>
      </p:sp>
      <p:sp>
        <p:nvSpPr>
          <p:cNvPr id="134" name="Google Shape;134;g39a4c56d3e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799f190456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dire che cra è parte della strat che aiuterà a build il plan con quantitative data</a:t>
            </a:r>
            <a:endParaRPr/>
          </a:p>
        </p:txBody>
      </p:sp>
      <p:sp>
        <p:nvSpPr>
          <p:cNvPr id="146" name="Google Shape;146;g3799f190456_0_1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9a4c56d3e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9a4c56d3e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dataset mondiale con pop per comune e fasce di età: la pop. noi useremo indicatori socio-sanitari locali, es anziani soli, malati, distanza da ospedali ecc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9a4c56d3e6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9a4c56d3e6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d8d66f991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d8d66f991f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body"/>
          </p:nvPr>
        </p:nvSpPr>
        <p:spPr>
          <a:xfrm rot="5400000">
            <a:off x="1154550" y="-125850"/>
            <a:ext cx="22629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>
  <p:cSld name="Titolo e contenuto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type="title"/>
          </p:nvPr>
        </p:nvSpPr>
        <p:spPr>
          <a:xfrm>
            <a:off x="972000" y="51534"/>
            <a:ext cx="7272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" type="body"/>
          </p:nvPr>
        </p:nvSpPr>
        <p:spPr>
          <a:xfrm>
            <a:off x="972000" y="648000"/>
            <a:ext cx="7920000" cy="41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81940" lvl="0" marL="4572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840"/>
              <a:buChar char="●"/>
              <a:defRPr sz="1400">
                <a:solidFill>
                  <a:schemeClr val="dk1"/>
                </a:solidFill>
              </a:defRPr>
            </a:lvl1pPr>
            <a:lvl2pPr indent="-290830" lvl="1" marL="914400" algn="l">
              <a:lnSpc>
                <a:spcPct val="115000"/>
              </a:lnSpc>
              <a:spcBef>
                <a:spcPts val="550"/>
              </a:spcBef>
              <a:spcAft>
                <a:spcPts val="0"/>
              </a:spcAft>
              <a:buSzPts val="980"/>
              <a:buChar char="○"/>
              <a:defRPr sz="1400">
                <a:solidFill>
                  <a:schemeClr val="dk1"/>
                </a:solidFill>
              </a:defRPr>
            </a:lvl2pPr>
            <a:lvl3pPr indent="-295275" lvl="2" marL="13716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050"/>
              <a:buChar char="■"/>
              <a:defRPr sz="1400">
                <a:solidFill>
                  <a:schemeClr val="dk1"/>
                </a:solidFill>
              </a:defRPr>
            </a:lvl3pPr>
            <a:lvl4pPr indent="-295275" lvl="3" marL="18288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1050"/>
              <a:buChar char="●"/>
              <a:defRPr sz="14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780"/>
              <a:buNone/>
              <a:defRPr>
                <a:solidFill>
                  <a:srgbClr val="C00000"/>
                </a:solidFill>
              </a:defRPr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0" type="dt"/>
          </p:nvPr>
        </p:nvSpPr>
        <p:spPr>
          <a:xfrm>
            <a:off x="0" y="4896000"/>
            <a:ext cx="3564000" cy="2523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1" type="ftr"/>
          </p:nvPr>
        </p:nvSpPr>
        <p:spPr>
          <a:xfrm>
            <a:off x="3563888" y="4896000"/>
            <a:ext cx="5075400" cy="2523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4"/>
          <p:cNvSpPr txBox="1"/>
          <p:nvPr>
            <p:ph idx="12" type="sldNum"/>
          </p:nvPr>
        </p:nvSpPr>
        <p:spPr>
          <a:xfrm>
            <a:off x="8640765" y="4895851"/>
            <a:ext cx="503100" cy="2523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 2">
  <p:cSld name="1_Titolo e contenuto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type="title"/>
          </p:nvPr>
        </p:nvSpPr>
        <p:spPr>
          <a:xfrm>
            <a:off x="972000" y="51534"/>
            <a:ext cx="7272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15"/>
          <p:cNvSpPr txBox="1"/>
          <p:nvPr>
            <p:ph idx="1" type="body"/>
          </p:nvPr>
        </p:nvSpPr>
        <p:spPr>
          <a:xfrm>
            <a:off x="972000" y="648000"/>
            <a:ext cx="7920000" cy="41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81940" lvl="0" marL="457200" marR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84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0830" lvl="1" marL="914400" marR="0" algn="l">
              <a:lnSpc>
                <a:spcPct val="115000"/>
              </a:lnSpc>
              <a:spcBef>
                <a:spcPts val="55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5275" lvl="2" marL="1371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5275" lvl="3" marL="18288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780"/>
              <a:buFont typeface="Arial"/>
              <a:buNone/>
              <a:defRPr b="0" i="0" sz="1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15"/>
          <p:cNvSpPr txBox="1"/>
          <p:nvPr>
            <p:ph idx="10" type="dt"/>
          </p:nvPr>
        </p:nvSpPr>
        <p:spPr>
          <a:xfrm>
            <a:off x="0" y="4896000"/>
            <a:ext cx="3564000" cy="2523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15"/>
          <p:cNvSpPr txBox="1"/>
          <p:nvPr>
            <p:ph idx="11" type="ftr"/>
          </p:nvPr>
        </p:nvSpPr>
        <p:spPr>
          <a:xfrm>
            <a:off x="3563888" y="4896000"/>
            <a:ext cx="5075400" cy="2523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640765" y="4895851"/>
            <a:ext cx="503100" cy="2523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61156" y="1453357"/>
            <a:ext cx="3886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2286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37" name="Google Shape;37;p6"/>
          <p:cNvSpPr txBox="1"/>
          <p:nvPr>
            <p:ph idx="2" type="body"/>
          </p:nvPr>
        </p:nvSpPr>
        <p:spPr>
          <a:xfrm>
            <a:off x="23241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228600" y="767556"/>
            <a:ext cx="20202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228600" y="1087438"/>
            <a:ext cx="20202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45" name="Google Shape;45;p7"/>
          <p:cNvSpPr txBox="1"/>
          <p:nvPr>
            <p:ph idx="3" type="body"/>
          </p:nvPr>
        </p:nvSpPr>
        <p:spPr>
          <a:xfrm>
            <a:off x="2322513" y="767556"/>
            <a:ext cx="20208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46" name="Google Shape;46;p7"/>
          <p:cNvSpPr txBox="1"/>
          <p:nvPr>
            <p:ph idx="4" type="body"/>
          </p:nvPr>
        </p:nvSpPr>
        <p:spPr>
          <a:xfrm>
            <a:off x="2322513" y="1087438"/>
            <a:ext cx="20208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228600" y="717550"/>
            <a:ext cx="1504200" cy="23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" name="Google Shape;64;p10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896144" y="2683669"/>
            <a:ext cx="2743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-45124" y="-22234"/>
            <a:ext cx="9234248" cy="5187969"/>
          </a:xfrm>
          <a:custGeom>
            <a:rect b="b" l="l" r="r" t="t"/>
            <a:pathLst>
              <a:path extrusionOk="0" h="10375937" w="18468496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15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7.jpg"/><Relationship Id="rId5" Type="http://schemas.openxmlformats.org/officeDocument/2006/relationships/image" Target="../media/image3.png"/><Relationship Id="rId6" Type="http://schemas.openxmlformats.org/officeDocument/2006/relationships/image" Target="../media/image18.jpg"/><Relationship Id="rId7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10.png"/><Relationship Id="rId7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19.png"/><Relationship Id="rId5" Type="http://schemas.openxmlformats.org/officeDocument/2006/relationships/image" Target="../media/image21.png"/><Relationship Id="rId6" Type="http://schemas.openxmlformats.org/officeDocument/2006/relationships/image" Target="../media/image10.png"/><Relationship Id="rId7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FB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/>
          <p:nvPr/>
        </p:nvSpPr>
        <p:spPr>
          <a:xfrm>
            <a:off x="-45124" y="-22234"/>
            <a:ext cx="9234248" cy="5187969"/>
          </a:xfrm>
          <a:custGeom>
            <a:rect b="b" l="l" r="r" t="t"/>
            <a:pathLst>
              <a:path extrusionOk="0" h="10375937" w="18468496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958499" y="1459850"/>
            <a:ext cx="74088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4400">
                <a:solidFill>
                  <a:srgbClr val="FFFCFB"/>
                </a:solidFill>
                <a:latin typeface="DM Sans"/>
                <a:ea typeface="DM Sans"/>
                <a:cs typeface="DM Sans"/>
                <a:sym typeface="DM Sans"/>
              </a:rPr>
              <a:t>TRANSCEND 3rd Webstival </a:t>
            </a:r>
            <a:endParaRPr sz="700"/>
          </a:p>
        </p:txBody>
      </p:sp>
      <p:sp>
        <p:nvSpPr>
          <p:cNvPr id="103" name="Google Shape;103;p16"/>
          <p:cNvSpPr txBox="1"/>
          <p:nvPr/>
        </p:nvSpPr>
        <p:spPr>
          <a:xfrm>
            <a:off x="0" y="2428575"/>
            <a:ext cx="9144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" sz="2100">
                <a:solidFill>
                  <a:srgbClr val="FFFCFB"/>
                </a:solidFill>
                <a:latin typeface="Calibri"/>
                <a:ea typeface="Calibri"/>
                <a:cs typeface="Calibri"/>
                <a:sym typeface="Calibri"/>
              </a:rPr>
              <a:t>Technical capacity building in the Reno River basin</a:t>
            </a:r>
            <a:endParaRPr i="1" sz="2100">
              <a:solidFill>
                <a:srgbClr val="FFFCF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" sz="2100">
                <a:solidFill>
                  <a:srgbClr val="FFFCFB"/>
                </a:solidFill>
                <a:latin typeface="Calibri"/>
                <a:ea typeface="Calibri"/>
                <a:cs typeface="Calibri"/>
                <a:sym typeface="Calibri"/>
              </a:rPr>
              <a:t>Emilia-Romagna, Italy</a:t>
            </a:r>
            <a:endParaRPr i="1" sz="2100">
              <a:solidFill>
                <a:srgbClr val="FFFCFB"/>
              </a:solidFill>
              <a:latin typeface="Sansita"/>
              <a:ea typeface="Sansita"/>
              <a:cs typeface="Sansita"/>
              <a:sym typeface="Sansita"/>
            </a:endParaRPr>
          </a:p>
        </p:txBody>
      </p:sp>
      <p:sp>
        <p:nvSpPr>
          <p:cNvPr id="104" name="Google Shape;104;p16"/>
          <p:cNvSpPr/>
          <p:nvPr/>
        </p:nvSpPr>
        <p:spPr>
          <a:xfrm flipH="1" rot="10800000">
            <a:off x="-55028" y="-95211"/>
            <a:ext cx="5255232" cy="2161214"/>
          </a:xfrm>
          <a:custGeom>
            <a:rect b="b" l="l" r="r" t="t"/>
            <a:pathLst>
              <a:path extrusionOk="0" h="4322428" w="10510463">
                <a:moveTo>
                  <a:pt x="0" y="4322427"/>
                </a:moveTo>
                <a:lnTo>
                  <a:pt x="10510463" y="4322427"/>
                </a:lnTo>
                <a:lnTo>
                  <a:pt x="10510463" y="0"/>
                </a:lnTo>
                <a:lnTo>
                  <a:pt x="0" y="0"/>
                </a:lnTo>
                <a:lnTo>
                  <a:pt x="0" y="4322427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7663851" y="290799"/>
            <a:ext cx="1098150" cy="780638"/>
          </a:xfrm>
          <a:custGeom>
            <a:rect b="b" l="l" r="r" t="t"/>
            <a:pathLst>
              <a:path extrusionOk="0" h="2001637" w="2539074">
                <a:moveTo>
                  <a:pt x="0" y="0"/>
                </a:moveTo>
                <a:lnTo>
                  <a:pt x="2539074" y="0"/>
                </a:lnTo>
                <a:lnTo>
                  <a:pt x="2539074" y="2001637"/>
                </a:lnTo>
                <a:lnTo>
                  <a:pt x="0" y="20016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542850" y="4502349"/>
            <a:ext cx="627667" cy="470963"/>
          </a:xfrm>
          <a:custGeom>
            <a:rect b="b" l="l" r="r" t="t"/>
            <a:pathLst>
              <a:path extrusionOk="0" h="1624011" w="2437540">
                <a:moveTo>
                  <a:pt x="0" y="0"/>
                </a:moveTo>
                <a:lnTo>
                  <a:pt x="2437540" y="0"/>
                </a:lnTo>
                <a:lnTo>
                  <a:pt x="2437540" y="1624011"/>
                </a:lnTo>
                <a:lnTo>
                  <a:pt x="0" y="16240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6"/>
          <p:cNvSpPr/>
          <p:nvPr/>
        </p:nvSpPr>
        <p:spPr>
          <a:xfrm rot="-9252238">
            <a:off x="7848168" y="4099290"/>
            <a:ext cx="3230611" cy="2925171"/>
          </a:xfrm>
          <a:custGeom>
            <a:rect b="b" l="l" r="r" t="t"/>
            <a:pathLst>
              <a:path extrusionOk="0" h="5852611" w="6463727">
                <a:moveTo>
                  <a:pt x="0" y="0"/>
                </a:moveTo>
                <a:lnTo>
                  <a:pt x="6463727" y="0"/>
                </a:lnTo>
                <a:lnTo>
                  <a:pt x="6463727" y="5852611"/>
                </a:lnTo>
                <a:lnTo>
                  <a:pt x="0" y="58526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1759056" y="3604148"/>
            <a:ext cx="5625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it" sz="1600">
                <a:solidFill>
                  <a:srgbClr val="FFFCFB"/>
                </a:solidFill>
                <a:latin typeface="Calibri"/>
                <a:ea typeface="Calibri"/>
                <a:cs typeface="Calibri"/>
                <a:sym typeface="Calibri"/>
              </a:rPr>
              <a:t>Alice Vecchi - ARPAE Climate Observatory</a:t>
            </a:r>
            <a:endParaRPr i="1" sz="1600">
              <a:solidFill>
                <a:srgbClr val="FFFCF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64348" y="4502350"/>
            <a:ext cx="1605445" cy="47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EFDC">
            <a:alpha val="70980"/>
          </a:srgbClr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>
            <p:ph type="title"/>
          </p:nvPr>
        </p:nvSpPr>
        <p:spPr>
          <a:xfrm>
            <a:off x="242125" y="89700"/>
            <a:ext cx="8774100" cy="6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it" sz="2600">
                <a:solidFill>
                  <a:srgbClr val="345B9C"/>
                </a:solidFill>
                <a:latin typeface="DM Sans"/>
                <a:ea typeface="DM Sans"/>
                <a:cs typeface="DM Sans"/>
                <a:sym typeface="DM Sans"/>
              </a:rPr>
              <a:t>Reno River basin</a:t>
            </a:r>
            <a:endParaRPr b="1" sz="2600">
              <a:solidFill>
                <a:srgbClr val="345B9C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8152" y="1139048"/>
            <a:ext cx="4628076" cy="286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9925" y="4756378"/>
            <a:ext cx="786305" cy="28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 rotWithShape="1">
          <a:blip r:embed="rId5">
            <a:alphaModFix/>
          </a:blip>
          <a:srcRect b="25595" l="19324" r="18460" t="0"/>
          <a:stretch/>
        </p:blipFill>
        <p:spPr>
          <a:xfrm>
            <a:off x="60797" y="4659137"/>
            <a:ext cx="513728" cy="48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7"/>
          <p:cNvSpPr txBox="1"/>
          <p:nvPr/>
        </p:nvSpPr>
        <p:spPr>
          <a:xfrm>
            <a:off x="401226" y="1079175"/>
            <a:ext cx="3612000" cy="3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111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345B9C"/>
              </a:buClr>
              <a:buSzPts val="1300"/>
              <a:buFont typeface="Calibri"/>
              <a:buChar char="●"/>
            </a:pPr>
            <a:r>
              <a:rPr lang="it" sz="13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4,628 km²</a:t>
            </a:r>
            <a:endParaRPr sz="1300">
              <a:solidFill>
                <a:srgbClr val="345B9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1000"/>
              </a:spcBef>
              <a:spcAft>
                <a:spcPts val="0"/>
              </a:spcAft>
              <a:buClr>
                <a:srgbClr val="345B9C"/>
              </a:buClr>
              <a:buSzPts val="1300"/>
              <a:buFont typeface="Calibri"/>
              <a:buChar char="●"/>
            </a:pPr>
            <a:r>
              <a:rPr lang="it" sz="13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Plain and mountain landscape; from temperate Mediterranean to mountain climate</a:t>
            </a:r>
            <a:endParaRPr sz="1300">
              <a:solidFill>
                <a:srgbClr val="345B9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1000"/>
              </a:spcBef>
              <a:spcAft>
                <a:spcPts val="0"/>
              </a:spcAft>
              <a:buClr>
                <a:srgbClr val="345B9C"/>
              </a:buClr>
              <a:buSzPts val="1300"/>
              <a:buFont typeface="Calibri"/>
              <a:buChar char="●"/>
            </a:pPr>
            <a:r>
              <a:rPr lang="it" sz="13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Anthropic and vulnerable landscape: dams for hydropower use in the mountain part and channels for agriculture in the plain</a:t>
            </a:r>
            <a:endParaRPr sz="1300">
              <a:solidFill>
                <a:srgbClr val="345B9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rtl="0" algn="l">
              <a:spcBef>
                <a:spcPts val="1000"/>
              </a:spcBef>
              <a:spcAft>
                <a:spcPts val="0"/>
              </a:spcAft>
              <a:buClr>
                <a:srgbClr val="345B9C"/>
              </a:buClr>
              <a:buSzPts val="1300"/>
              <a:buFont typeface="Calibri"/>
              <a:buChar char="●"/>
            </a:pPr>
            <a:r>
              <a:rPr lang="it" sz="13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Main land use: agriculture (55%); main water use: irrigation (80%)</a:t>
            </a:r>
            <a:endParaRPr sz="1300">
              <a:solidFill>
                <a:srgbClr val="345B9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1000"/>
              </a:spcBef>
              <a:spcAft>
                <a:spcPts val="0"/>
              </a:spcAft>
              <a:buClr>
                <a:srgbClr val="345B9C"/>
              </a:buClr>
              <a:buSzPts val="1300"/>
              <a:buFont typeface="Calibri"/>
              <a:buChar char="●"/>
            </a:pPr>
            <a:r>
              <a:rPr lang="it" sz="13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Growing climate risk (drought and floods) exacerbated by climate change</a:t>
            </a:r>
            <a:endParaRPr sz="1300">
              <a:solidFill>
                <a:srgbClr val="345B9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spcBef>
                <a:spcPts val="1000"/>
              </a:spcBef>
              <a:spcAft>
                <a:spcPts val="0"/>
              </a:spcAft>
              <a:buClr>
                <a:srgbClr val="345B9C"/>
              </a:buClr>
              <a:buSzPts val="1300"/>
              <a:buFont typeface="Calibri"/>
              <a:buChar char="●"/>
            </a:pPr>
            <a:r>
              <a:rPr lang="it" sz="13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Ecosystems (wetlands, forests, rivers) that benefit from water wastes of traditional irrigation at risk for new efficient technologies</a:t>
            </a:r>
            <a:endParaRPr b="1" sz="700">
              <a:solidFill>
                <a:srgbClr val="345B9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90909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rgbClr val="345B9C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FB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/>
          <p:nvPr/>
        </p:nvSpPr>
        <p:spPr>
          <a:xfrm>
            <a:off x="233" y="-3302"/>
            <a:ext cx="9234248" cy="5187969"/>
          </a:xfrm>
          <a:custGeom>
            <a:rect b="b" l="l" r="r" t="t"/>
            <a:pathLst>
              <a:path extrusionOk="0" h="10375937" w="18468496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8"/>
          <p:cNvSpPr/>
          <p:nvPr/>
        </p:nvSpPr>
        <p:spPr>
          <a:xfrm flipH="1" rot="10800000">
            <a:off x="0" y="0"/>
            <a:ext cx="2117274" cy="870729"/>
          </a:xfrm>
          <a:custGeom>
            <a:rect b="b" l="l" r="r" t="t"/>
            <a:pathLst>
              <a:path extrusionOk="0" h="1741458" w="423454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1795050" y="748475"/>
            <a:ext cx="5553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The TRANSCEND project in the Reno Living lab so far</a:t>
            </a:r>
            <a:endParaRPr b="1" sz="900">
              <a:solidFill>
                <a:srgbClr val="345B9C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228200" y="1447500"/>
            <a:ext cx="2995500" cy="34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libri"/>
              <a:buChar char="●"/>
            </a:pPr>
            <a:r>
              <a:rPr b="1"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stakeholder workshops</a:t>
            </a: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libri"/>
              <a:buChar char="●"/>
            </a:pPr>
            <a:r>
              <a:rPr b="1"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30 </a:t>
            </a:r>
            <a:r>
              <a:rPr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stakeholders</a:t>
            </a: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libri"/>
              <a:buChar char="●"/>
            </a:pPr>
            <a:r>
              <a:rPr b="1"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15 </a:t>
            </a:r>
            <a:r>
              <a:rPr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different typologies including Emilia-Romagna Region</a:t>
            </a: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libri"/>
              <a:buChar char="●"/>
            </a:pPr>
            <a:r>
              <a:rPr b="1"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technical capacity</a:t>
            </a:r>
            <a:r>
              <a:rPr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among main gaps highlighted</a:t>
            </a: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8"/>
          <p:cNvPicPr preferRelativeResize="0"/>
          <p:nvPr/>
        </p:nvPicPr>
        <p:blipFill rotWithShape="1">
          <a:blip r:embed="rId5">
            <a:alphaModFix/>
          </a:blip>
          <a:srcRect b="40568" l="7906" r="2959" t="0"/>
          <a:stretch/>
        </p:blipFill>
        <p:spPr>
          <a:xfrm>
            <a:off x="3297896" y="1280337"/>
            <a:ext cx="5791849" cy="289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 txBox="1"/>
          <p:nvPr/>
        </p:nvSpPr>
        <p:spPr>
          <a:xfrm>
            <a:off x="3751100" y="4318163"/>
            <a:ext cx="49584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modeling suite at the </a:t>
            </a:r>
            <a:r>
              <a:rPr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beginning</a:t>
            </a:r>
            <a:r>
              <a:rPr lang="it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of the project</a:t>
            </a: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61481" y="4681181"/>
            <a:ext cx="982525" cy="36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 txBox="1"/>
          <p:nvPr/>
        </p:nvSpPr>
        <p:spPr>
          <a:xfrm>
            <a:off x="1397050" y="216638"/>
            <a:ext cx="5553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How is your region building technical capacity?</a:t>
            </a:r>
            <a:endParaRPr b="1" sz="900">
              <a:solidFill>
                <a:srgbClr val="345B9C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FB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/>
          <p:nvPr/>
        </p:nvSpPr>
        <p:spPr>
          <a:xfrm>
            <a:off x="233" y="-3302"/>
            <a:ext cx="9234248" cy="5187969"/>
          </a:xfrm>
          <a:custGeom>
            <a:rect b="b" l="l" r="r" t="t"/>
            <a:pathLst>
              <a:path extrusionOk="0" h="10375937" w="18468496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9"/>
          <p:cNvSpPr txBox="1"/>
          <p:nvPr/>
        </p:nvSpPr>
        <p:spPr>
          <a:xfrm>
            <a:off x="217275" y="2470800"/>
            <a:ext cx="2937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modeling suite developed within the project 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9" title="IMG_051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9900" y="416651"/>
            <a:ext cx="2937124" cy="195757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9"/>
          <p:cNvSpPr txBox="1"/>
          <p:nvPr/>
        </p:nvSpPr>
        <p:spPr>
          <a:xfrm>
            <a:off x="6404475" y="2470800"/>
            <a:ext cx="2682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serious game 1 (2nd workshop)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02731" y="4785946"/>
            <a:ext cx="982525" cy="36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54269" y="2665350"/>
            <a:ext cx="3177257" cy="23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9"/>
          <p:cNvSpPr txBox="1"/>
          <p:nvPr/>
        </p:nvSpPr>
        <p:spPr>
          <a:xfrm>
            <a:off x="319475" y="4528150"/>
            <a:ext cx="2834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serious game 2 (3rd workshop)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19"/>
          <p:cNvPicPr preferRelativeResize="0"/>
          <p:nvPr/>
        </p:nvPicPr>
        <p:blipFill rotWithShape="1">
          <a:blip r:embed="rId7">
            <a:alphaModFix/>
          </a:blip>
          <a:srcRect b="40315" l="8917" r="0" t="5073"/>
          <a:stretch/>
        </p:blipFill>
        <p:spPr>
          <a:xfrm>
            <a:off x="217275" y="84800"/>
            <a:ext cx="5306263" cy="238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FB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/>
          <p:nvPr/>
        </p:nvSpPr>
        <p:spPr>
          <a:xfrm>
            <a:off x="233" y="-3302"/>
            <a:ext cx="9234248" cy="5187969"/>
          </a:xfrm>
          <a:custGeom>
            <a:rect b="b" l="l" r="r" t="t"/>
            <a:pathLst>
              <a:path extrusionOk="0" h="10375937" w="18468496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0"/>
          <p:cNvSpPr/>
          <p:nvPr/>
        </p:nvSpPr>
        <p:spPr>
          <a:xfrm flipH="1" rot="10800000">
            <a:off x="0" y="0"/>
            <a:ext cx="2117274" cy="870729"/>
          </a:xfrm>
          <a:custGeom>
            <a:rect b="b" l="l" r="r" t="t"/>
            <a:pathLst>
              <a:path extrusionOk="0" h="1741458" w="423454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809109" y="405936"/>
            <a:ext cx="8459700" cy="3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300">
                <a:solidFill>
                  <a:srgbClr val="0B5394"/>
                </a:solidFill>
              </a:rPr>
              <a:t>Update of the Regional Climate Adaptation and Mitigation Strategy</a:t>
            </a:r>
            <a:endParaRPr b="1" sz="1300">
              <a:solidFill>
                <a:srgbClr val="0B5394"/>
              </a:solidFill>
            </a:endParaRPr>
          </a:p>
        </p:txBody>
      </p:sp>
      <p:grpSp>
        <p:nvGrpSpPr>
          <p:cNvPr id="151" name="Google Shape;151;p20"/>
          <p:cNvGrpSpPr/>
          <p:nvPr/>
        </p:nvGrpSpPr>
        <p:grpSpPr>
          <a:xfrm>
            <a:off x="2917686" y="968625"/>
            <a:ext cx="1995937" cy="1383916"/>
            <a:chOff x="3071457" y="2013875"/>
            <a:chExt cx="1944600" cy="1569600"/>
          </a:xfrm>
        </p:grpSpPr>
        <p:sp>
          <p:nvSpPr>
            <p:cNvPr id="152" name="Google Shape;152;p20"/>
            <p:cNvSpPr/>
            <p:nvPr/>
          </p:nvSpPr>
          <p:spPr>
            <a:xfrm flipH="1" rot="10800000">
              <a:off x="3071457" y="2013875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B02B20"/>
            </a:solidFill>
            <a:ln>
              <a:noFill/>
            </a:ln>
          </p:spPr>
          <p:txBody>
            <a:bodyPr anchorCtr="0" anchor="ctr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0"/>
            <p:cNvSpPr txBox="1"/>
            <p:nvPr/>
          </p:nvSpPr>
          <p:spPr>
            <a:xfrm>
              <a:off x="3316102" y="2256385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354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Climate Risk Assessment</a:t>
              </a:r>
              <a:endParaRPr sz="135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4" name="Google Shape;154;p20"/>
          <p:cNvGrpSpPr/>
          <p:nvPr/>
        </p:nvGrpSpPr>
        <p:grpSpPr>
          <a:xfrm>
            <a:off x="924198" y="968625"/>
            <a:ext cx="1995937" cy="1383916"/>
            <a:chOff x="1126863" y="2013875"/>
            <a:chExt cx="1944600" cy="1569600"/>
          </a:xfrm>
        </p:grpSpPr>
        <p:sp>
          <p:nvSpPr>
            <p:cNvPr id="155" name="Google Shape;155;p20"/>
            <p:cNvSpPr/>
            <p:nvPr/>
          </p:nvSpPr>
          <p:spPr>
            <a:xfrm>
              <a:off x="1126863" y="2013875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D83729"/>
            </a:solidFill>
            <a:ln>
              <a:noFill/>
            </a:ln>
          </p:spPr>
          <p:txBody>
            <a:bodyPr anchorCtr="0" anchor="ctr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0"/>
            <p:cNvSpPr txBox="1"/>
            <p:nvPr/>
          </p:nvSpPr>
          <p:spPr>
            <a:xfrm>
              <a:off x="1266823" y="2256391"/>
              <a:ext cx="1677000" cy="87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268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Update of the Climate Mitigation and </a:t>
              </a:r>
              <a:r>
                <a:rPr b="1" lang="it" sz="1268">
                  <a:solidFill>
                    <a:srgbClr val="FFFF00"/>
                  </a:solidFill>
                  <a:latin typeface="Roboto"/>
                  <a:ea typeface="Roboto"/>
                  <a:cs typeface="Roboto"/>
                  <a:sym typeface="Roboto"/>
                </a:rPr>
                <a:t>Adaptation </a:t>
              </a:r>
              <a:r>
                <a:rPr b="1" lang="it" sz="1268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Strategy</a:t>
              </a:r>
              <a:endParaRPr sz="1268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7" name="Google Shape;157;p20"/>
          <p:cNvGrpSpPr/>
          <p:nvPr/>
        </p:nvGrpSpPr>
        <p:grpSpPr>
          <a:xfrm>
            <a:off x="4911057" y="968625"/>
            <a:ext cx="3080432" cy="1383916"/>
            <a:chOff x="5015938" y="2013875"/>
            <a:chExt cx="3001200" cy="1569600"/>
          </a:xfrm>
        </p:grpSpPr>
        <p:sp>
          <p:nvSpPr>
            <p:cNvPr id="158" name="Google Shape;158;p20"/>
            <p:cNvSpPr/>
            <p:nvPr/>
          </p:nvSpPr>
          <p:spPr>
            <a:xfrm>
              <a:off x="5015938" y="2013875"/>
              <a:ext cx="30012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801F17"/>
            </a:solidFill>
            <a:ln>
              <a:noFill/>
            </a:ln>
          </p:spPr>
          <p:txBody>
            <a:bodyPr anchorCtr="0" anchor="ctr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4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4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4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4"/>
            </a:p>
          </p:txBody>
        </p:sp>
        <p:sp>
          <p:nvSpPr>
            <p:cNvPr id="159" name="Google Shape;159;p20"/>
            <p:cNvSpPr txBox="1"/>
            <p:nvPr/>
          </p:nvSpPr>
          <p:spPr>
            <a:xfrm>
              <a:off x="5293996" y="2256391"/>
              <a:ext cx="24834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27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Regional </a:t>
              </a:r>
              <a:r>
                <a:rPr b="1" lang="it" sz="1270">
                  <a:solidFill>
                    <a:srgbClr val="FFFF00"/>
                  </a:solidFill>
                  <a:latin typeface="Roboto"/>
                  <a:ea typeface="Roboto"/>
                  <a:cs typeface="Roboto"/>
                  <a:sym typeface="Roboto"/>
                </a:rPr>
                <a:t>Plan </a:t>
              </a:r>
              <a:r>
                <a:rPr b="1" lang="it" sz="127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for Mitigation and Adaptation</a:t>
              </a:r>
              <a:endParaRPr sz="127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0" name="Google Shape;160;p20"/>
          <p:cNvGrpSpPr/>
          <p:nvPr/>
        </p:nvGrpSpPr>
        <p:grpSpPr>
          <a:xfrm>
            <a:off x="4776506" y="1574400"/>
            <a:ext cx="268437" cy="229540"/>
            <a:chOff x="4858109" y="2631368"/>
            <a:chExt cx="316442" cy="315000"/>
          </a:xfrm>
        </p:grpSpPr>
        <p:sp>
          <p:nvSpPr>
            <p:cNvPr id="161" name="Google Shape;161;p20"/>
            <p:cNvSpPr/>
            <p:nvPr/>
          </p:nvSpPr>
          <p:spPr>
            <a:xfrm>
              <a:off x="4859551" y="2631368"/>
              <a:ext cx="315000" cy="315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0"/>
            <p:cNvSpPr/>
            <p:nvPr/>
          </p:nvSpPr>
          <p:spPr>
            <a:xfrm>
              <a:off x="4858109" y="2739300"/>
              <a:ext cx="239100" cy="99000"/>
            </a:xfrm>
            <a:prstGeom prst="rightArrow">
              <a:avLst>
                <a:gd fmla="val 32020" name="adj1"/>
                <a:gd fmla="val 66970" name="adj2"/>
              </a:avLst>
            </a:prstGeom>
            <a:solidFill>
              <a:srgbClr val="B02B20"/>
            </a:solidFill>
            <a:ln>
              <a:noFill/>
            </a:ln>
          </p:spPr>
          <p:txBody>
            <a:bodyPr anchorCtr="0" anchor="ctr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lang="it" sz="1234"/>
              </a:br>
              <a:endParaRPr sz="1234"/>
            </a:p>
          </p:txBody>
        </p:sp>
      </p:grpSp>
      <p:grpSp>
        <p:nvGrpSpPr>
          <p:cNvPr id="163" name="Google Shape;163;p20"/>
          <p:cNvGrpSpPr/>
          <p:nvPr/>
        </p:nvGrpSpPr>
        <p:grpSpPr>
          <a:xfrm>
            <a:off x="2788690" y="1574668"/>
            <a:ext cx="267234" cy="229555"/>
            <a:chOff x="3157188" y="909150"/>
            <a:chExt cx="470400" cy="470400"/>
          </a:xfrm>
        </p:grpSpPr>
        <p:sp>
          <p:nvSpPr>
            <p:cNvPr id="164" name="Google Shape;164;p20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0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fmla="val 9900" name="adj1"/>
              </a:avLst>
            </a:prstGeom>
            <a:solidFill>
              <a:srgbClr val="D83729"/>
            </a:solidFill>
            <a:ln>
              <a:noFill/>
            </a:ln>
          </p:spPr>
          <p:txBody>
            <a:bodyPr anchorCtr="0" anchor="ctr" bIns="80625" lIns="80625" spcFirstLastPara="1" rIns="80625" wrap="square" tIns="806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6" name="Google Shape;166;p20"/>
          <p:cNvSpPr txBox="1"/>
          <p:nvPr/>
        </p:nvSpPr>
        <p:spPr>
          <a:xfrm>
            <a:off x="1629452" y="2427681"/>
            <a:ext cx="2695500" cy="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76900" lIns="76900" spcFirstLastPara="1" rIns="76900" wrap="square" tIns="76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77">
                <a:solidFill>
                  <a:srgbClr val="1F497D"/>
                </a:solidFill>
              </a:rPr>
              <a:t>by the end of </a:t>
            </a:r>
            <a:r>
              <a:rPr lang="it" sz="1177">
                <a:solidFill>
                  <a:srgbClr val="1F497D"/>
                </a:solidFill>
              </a:rPr>
              <a:t>2026</a:t>
            </a:r>
            <a:endParaRPr sz="1177">
              <a:solidFill>
                <a:srgbClr val="1F497D"/>
              </a:solidFill>
            </a:endParaRPr>
          </a:p>
        </p:txBody>
      </p:sp>
      <p:sp>
        <p:nvSpPr>
          <p:cNvPr id="167" name="Google Shape;167;p20"/>
          <p:cNvSpPr txBox="1"/>
          <p:nvPr/>
        </p:nvSpPr>
        <p:spPr>
          <a:xfrm>
            <a:off x="5535776" y="2427675"/>
            <a:ext cx="1995900" cy="7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76900" lIns="76900" spcFirstLastPara="1" rIns="76900" wrap="square" tIns="76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77">
                <a:solidFill>
                  <a:srgbClr val="1F497D"/>
                </a:solidFill>
              </a:rPr>
              <a:t>by mid-end</a:t>
            </a:r>
            <a:r>
              <a:rPr lang="it" sz="1177">
                <a:solidFill>
                  <a:srgbClr val="1F497D"/>
                </a:solidFill>
              </a:rPr>
              <a:t> 2027</a:t>
            </a:r>
            <a:endParaRPr sz="1346">
              <a:solidFill>
                <a:srgbClr val="1F497D"/>
              </a:solidFill>
            </a:endParaRPr>
          </a:p>
        </p:txBody>
      </p:sp>
      <p:sp>
        <p:nvSpPr>
          <p:cNvPr id="168" name="Google Shape;168;p20"/>
          <p:cNvSpPr txBox="1"/>
          <p:nvPr/>
        </p:nvSpPr>
        <p:spPr>
          <a:xfrm>
            <a:off x="164275" y="3029475"/>
            <a:ext cx="8744400" cy="19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477">
                <a:solidFill>
                  <a:srgbClr val="1F497D"/>
                </a:solidFill>
              </a:rPr>
              <a:t>Climate risk assessment </a:t>
            </a:r>
            <a:r>
              <a:rPr lang="it" sz="1477">
                <a:solidFill>
                  <a:srgbClr val="1F497D"/>
                </a:solidFill>
              </a:rPr>
              <a:t>of three key risks using </a:t>
            </a:r>
            <a:r>
              <a:rPr b="1" lang="it" sz="1477">
                <a:solidFill>
                  <a:srgbClr val="1F497D"/>
                </a:solidFill>
              </a:rPr>
              <a:t>CLIMAAX </a:t>
            </a:r>
            <a:r>
              <a:rPr lang="it" sz="1477">
                <a:solidFill>
                  <a:srgbClr val="1F497D"/>
                </a:solidFill>
              </a:rPr>
              <a:t>methodology, always associated with local data and, when available, tools:</a:t>
            </a:r>
            <a:endParaRPr sz="1477">
              <a:solidFill>
                <a:srgbClr val="1F497D"/>
              </a:solidFill>
            </a:endParaRPr>
          </a:p>
          <a:p>
            <a:pPr indent="-322417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77"/>
              <a:buChar char="●"/>
            </a:pPr>
            <a:r>
              <a:rPr lang="it" sz="1477">
                <a:solidFill>
                  <a:srgbClr val="1F497D"/>
                </a:solidFill>
              </a:rPr>
              <a:t>Drought (agricultural and relative)</a:t>
            </a:r>
            <a:endParaRPr sz="1477">
              <a:solidFill>
                <a:srgbClr val="1F497D"/>
              </a:solidFill>
            </a:endParaRPr>
          </a:p>
          <a:p>
            <a:pPr indent="-322417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77"/>
              <a:buChar char="●"/>
            </a:pPr>
            <a:r>
              <a:rPr lang="it" sz="1477">
                <a:solidFill>
                  <a:srgbClr val="1F497D"/>
                </a:solidFill>
              </a:rPr>
              <a:t>Floods (fluvial and coastal)</a:t>
            </a:r>
            <a:endParaRPr sz="1477">
              <a:solidFill>
                <a:srgbClr val="1F497D"/>
              </a:solidFill>
            </a:endParaRPr>
          </a:p>
          <a:p>
            <a:pPr indent="-322417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77"/>
              <a:buChar char="●"/>
            </a:pPr>
            <a:r>
              <a:rPr lang="it" sz="1477">
                <a:solidFill>
                  <a:srgbClr val="1F497D"/>
                </a:solidFill>
              </a:rPr>
              <a:t>Heatwaves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1471" y="4700821"/>
            <a:ext cx="982525" cy="36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"/>
          <p:cNvSpPr txBox="1"/>
          <p:nvPr>
            <p:ph type="title"/>
          </p:nvPr>
        </p:nvSpPr>
        <p:spPr>
          <a:xfrm>
            <a:off x="311700" y="-18231"/>
            <a:ext cx="8520600" cy="55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chemeClr val="dk2"/>
                </a:solidFill>
              </a:rPr>
              <a:t>Heatwaves</a:t>
            </a:r>
            <a:r>
              <a:rPr b="1" lang="it" sz="2400">
                <a:solidFill>
                  <a:schemeClr val="dk2"/>
                </a:solidFill>
              </a:rPr>
              <a:t> - Risk projections</a:t>
            </a:r>
            <a:endParaRPr b="1" sz="2400">
              <a:solidFill>
                <a:schemeClr val="dk2"/>
              </a:solidFill>
            </a:endParaRPr>
          </a:p>
        </p:txBody>
      </p:sp>
      <p:pic>
        <p:nvPicPr>
          <p:cNvPr id="175" name="Google Shape;17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1714" y="4500075"/>
            <a:ext cx="1597160" cy="5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1"/>
          <p:cNvSpPr txBox="1"/>
          <p:nvPr/>
        </p:nvSpPr>
        <p:spPr>
          <a:xfrm>
            <a:off x="3008025" y="4184475"/>
            <a:ext cx="41049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it" sz="1000">
                <a:solidFill>
                  <a:schemeClr val="dk1"/>
                </a:solidFill>
                <a:highlight>
                  <a:schemeClr val="lt1"/>
                </a:highlight>
              </a:rPr>
              <a:t>HAZARD maps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: Copernicus Climate Data Store Heat waves and cold spells in Europe derived from climate projections (bias-adjusted EURO-CORDEX dataset). Scenarios RCP 4.5 and 8.5. Resolution 12x12km → to be replaced with local 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climate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 data and scenarios</a:t>
            </a:r>
            <a:endParaRPr sz="1000"/>
          </a:p>
        </p:txBody>
      </p:sp>
      <p:sp>
        <p:nvSpPr>
          <p:cNvPr id="177" name="Google Shape;177;p21"/>
          <p:cNvSpPr txBox="1"/>
          <p:nvPr/>
        </p:nvSpPr>
        <p:spPr>
          <a:xfrm>
            <a:off x="476175" y="2324475"/>
            <a:ext cx="3000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it" sz="1000">
                <a:solidFill>
                  <a:schemeClr val="dk1"/>
                </a:solidFill>
                <a:highlight>
                  <a:schemeClr val="lt1"/>
                </a:highlight>
              </a:rPr>
              <a:t>EXPOSURE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 + </a:t>
            </a:r>
            <a:r>
              <a:rPr b="1" lang="it" sz="1000">
                <a:solidFill>
                  <a:schemeClr val="dk1"/>
                </a:solidFill>
                <a:highlight>
                  <a:schemeClr val="lt1"/>
                </a:highlight>
              </a:rPr>
              <a:t>VULNERABILITY map: 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vulnerable population data maps (Worldpop Hub) → to be 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replaced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 with local data</a:t>
            </a:r>
            <a:endParaRPr sz="10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178" name="Google Shape;17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189" y="2953950"/>
            <a:ext cx="2432835" cy="2189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5200" y="1262763"/>
            <a:ext cx="3160215" cy="284417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1"/>
          <p:cNvSpPr/>
          <p:nvPr/>
        </p:nvSpPr>
        <p:spPr>
          <a:xfrm flipH="1" rot="10800000">
            <a:off x="0" y="0"/>
            <a:ext cx="2117274" cy="870729"/>
          </a:xfrm>
          <a:custGeom>
            <a:rect b="b" l="l" r="r" t="t"/>
            <a:pathLst>
              <a:path extrusionOk="0" h="1741458" w="423454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5334000" y="614625"/>
            <a:ext cx="3498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it" sz="1000">
                <a:solidFill>
                  <a:schemeClr val="dk1"/>
                </a:solidFill>
                <a:highlight>
                  <a:schemeClr val="lt1"/>
                </a:highlight>
              </a:rPr>
              <a:t>OUTPUT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: Projected risk map for two RCP scenarios for the periods 2016-2045, 2046-2075. →Two 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corresponding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 SSP scenarios for 2036-2065</a:t>
            </a:r>
            <a:endParaRPr sz="10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182" name="Google Shape;182;p21"/>
          <p:cNvPicPr preferRelativeResize="0"/>
          <p:nvPr/>
        </p:nvPicPr>
        <p:blipFill rotWithShape="1">
          <a:blip r:embed="rId7">
            <a:alphaModFix/>
          </a:blip>
          <a:srcRect b="23647" l="4141" r="0" t="27141"/>
          <a:stretch/>
        </p:blipFill>
        <p:spPr>
          <a:xfrm>
            <a:off x="107050" y="614628"/>
            <a:ext cx="3369125" cy="171958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1"/>
          <p:cNvSpPr/>
          <p:nvPr/>
        </p:nvSpPr>
        <p:spPr>
          <a:xfrm>
            <a:off x="4059925" y="2688675"/>
            <a:ext cx="744000" cy="338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"/>
          <p:cNvSpPr txBox="1"/>
          <p:nvPr>
            <p:ph type="title"/>
          </p:nvPr>
        </p:nvSpPr>
        <p:spPr>
          <a:xfrm>
            <a:off x="311700" y="-18231"/>
            <a:ext cx="8520600" cy="55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chemeClr val="dk2"/>
                </a:solidFill>
              </a:rPr>
              <a:t>Heatwaves </a:t>
            </a:r>
            <a:r>
              <a:rPr b="1" lang="it" sz="2400">
                <a:solidFill>
                  <a:schemeClr val="dk2"/>
                </a:solidFill>
              </a:rPr>
              <a:t>- Microscale</a:t>
            </a:r>
            <a:endParaRPr b="1" sz="2400">
              <a:solidFill>
                <a:schemeClr val="dk2"/>
              </a:solidFill>
            </a:endParaRPr>
          </a:p>
        </p:txBody>
      </p:sp>
      <p:pic>
        <p:nvPicPr>
          <p:cNvPr id="189" name="Google Shape;18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57525" y="4627799"/>
            <a:ext cx="1486477" cy="515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2"/>
          <p:cNvSpPr txBox="1"/>
          <p:nvPr/>
        </p:nvSpPr>
        <p:spPr>
          <a:xfrm>
            <a:off x="3310950" y="4458100"/>
            <a:ext cx="3369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it" sz="1000">
                <a:solidFill>
                  <a:schemeClr val="dk1"/>
                </a:solidFill>
                <a:highlight>
                  <a:schemeClr val="lt1"/>
                </a:highlight>
              </a:rPr>
              <a:t>HAZARD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: High resolution (30 m) LST (Land Surface Temperature) from Landsat IR imagery series.</a:t>
            </a:r>
            <a:endParaRPr sz="1000"/>
          </a:p>
        </p:txBody>
      </p:sp>
      <p:sp>
        <p:nvSpPr>
          <p:cNvPr id="191" name="Google Shape;191;p22"/>
          <p:cNvSpPr/>
          <p:nvPr/>
        </p:nvSpPr>
        <p:spPr>
          <a:xfrm>
            <a:off x="4059925" y="2688675"/>
            <a:ext cx="744000" cy="3387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22" title="LS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538" y="2942700"/>
            <a:ext cx="3054403" cy="215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2" title="ris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1175" y="1565925"/>
            <a:ext cx="3654948" cy="258419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2"/>
          <p:cNvSpPr/>
          <p:nvPr/>
        </p:nvSpPr>
        <p:spPr>
          <a:xfrm flipH="1" rot="10800000">
            <a:off x="0" y="0"/>
            <a:ext cx="2117274" cy="870729"/>
          </a:xfrm>
          <a:custGeom>
            <a:rect b="b" l="l" r="r" t="t"/>
            <a:pathLst>
              <a:path extrusionOk="0" h="1741458" w="423454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22"/>
          <p:cNvPicPr preferRelativeResize="0"/>
          <p:nvPr/>
        </p:nvPicPr>
        <p:blipFill rotWithShape="1">
          <a:blip r:embed="rId7">
            <a:alphaModFix/>
          </a:blip>
          <a:srcRect b="23647" l="4141" r="0" t="27141"/>
          <a:stretch/>
        </p:blipFill>
        <p:spPr>
          <a:xfrm>
            <a:off x="291600" y="570390"/>
            <a:ext cx="3369125" cy="171958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2"/>
          <p:cNvSpPr txBox="1"/>
          <p:nvPr/>
        </p:nvSpPr>
        <p:spPr>
          <a:xfrm>
            <a:off x="5996126" y="122722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it" sz="1000">
                <a:solidFill>
                  <a:schemeClr val="dk1"/>
                </a:solidFill>
                <a:highlight>
                  <a:schemeClr val="lt1"/>
                </a:highlight>
              </a:rPr>
              <a:t>OUTPUT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: High resolution (30 m) current risk map</a:t>
            </a:r>
            <a:endParaRPr sz="1000"/>
          </a:p>
        </p:txBody>
      </p:sp>
      <p:sp>
        <p:nvSpPr>
          <p:cNvPr id="197" name="Google Shape;197;p22"/>
          <p:cNvSpPr txBox="1"/>
          <p:nvPr/>
        </p:nvSpPr>
        <p:spPr>
          <a:xfrm>
            <a:off x="283750" y="2289975"/>
            <a:ext cx="3000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it" sz="1000">
                <a:solidFill>
                  <a:schemeClr val="dk1"/>
                </a:solidFill>
                <a:highlight>
                  <a:schemeClr val="lt1"/>
                </a:highlight>
              </a:rPr>
              <a:t>EXPOSURE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 + </a:t>
            </a:r>
            <a:r>
              <a:rPr b="1" lang="it" sz="1000">
                <a:solidFill>
                  <a:schemeClr val="dk1"/>
                </a:solidFill>
                <a:highlight>
                  <a:schemeClr val="lt1"/>
                </a:highlight>
              </a:rPr>
              <a:t>VULNERABILITY map: </a:t>
            </a:r>
            <a:r>
              <a:rPr lang="it" sz="1000">
                <a:solidFill>
                  <a:schemeClr val="dk1"/>
                </a:solidFill>
                <a:highlight>
                  <a:schemeClr val="lt1"/>
                </a:highlight>
              </a:rPr>
              <a:t>vulnerable population data maps (Worldpop Hub) → to be replaced with local data</a:t>
            </a:r>
            <a:endParaRPr sz="10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FB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/>
          <p:nvPr/>
        </p:nvSpPr>
        <p:spPr>
          <a:xfrm>
            <a:off x="233" y="-3302"/>
            <a:ext cx="9234248" cy="5187969"/>
          </a:xfrm>
          <a:custGeom>
            <a:rect b="b" l="l" r="r" t="t"/>
            <a:pathLst>
              <a:path extrusionOk="0" h="10375937" w="18468496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3"/>
          <p:cNvSpPr/>
          <p:nvPr/>
        </p:nvSpPr>
        <p:spPr>
          <a:xfrm flipH="1" rot="10800000">
            <a:off x="0" y="0"/>
            <a:ext cx="2117274" cy="870729"/>
          </a:xfrm>
          <a:custGeom>
            <a:rect b="b" l="l" r="r" t="t"/>
            <a:pathLst>
              <a:path extrusionOk="0" h="1741458" w="423454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3"/>
          <p:cNvSpPr txBox="1"/>
          <p:nvPr/>
        </p:nvSpPr>
        <p:spPr>
          <a:xfrm>
            <a:off x="623323" y="1601425"/>
            <a:ext cx="7758300" cy="26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22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45B9C"/>
              </a:buClr>
              <a:buSzPts val="1700"/>
              <a:buChar char="•"/>
            </a:pPr>
            <a:r>
              <a:rPr lang="it" sz="17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Update and new calibration of RIBASIM water balance model, to be used at the regional level, beyond the project’s objectives and scales, in an operative framework</a:t>
            </a:r>
            <a:endParaRPr sz="1700">
              <a:solidFill>
                <a:srgbClr val="345B9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45B9C"/>
              </a:buClr>
              <a:buSzPts val="1700"/>
              <a:buChar char="•"/>
            </a:pPr>
            <a:r>
              <a:rPr lang="it" sz="17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scale-up of results and </a:t>
            </a:r>
            <a:r>
              <a:rPr lang="it" sz="17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methodologies</a:t>
            </a:r>
            <a:endParaRPr sz="1700">
              <a:solidFill>
                <a:srgbClr val="345B9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45B9C"/>
              </a:buClr>
              <a:buSzPts val="1700"/>
              <a:buChar char="•"/>
            </a:pPr>
            <a:r>
              <a:rPr lang="it" sz="17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synergies among projects and partners: </a:t>
            </a:r>
            <a:r>
              <a:rPr lang="it" sz="17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it" sz="17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 update of the Regional Strategy replicates and strengthens the collaboration among partners (ARPAE and CMCC), </a:t>
            </a:r>
            <a:r>
              <a:rPr lang="it" sz="1700">
                <a:solidFill>
                  <a:srgbClr val="345B9C"/>
                </a:solidFill>
                <a:latin typeface="Calibri"/>
                <a:ea typeface="Calibri"/>
                <a:cs typeface="Calibri"/>
                <a:sym typeface="Calibri"/>
              </a:rPr>
              <a:t>stakeholders (in particular E-R Region), and projects (CLIMAAX, P2R, ASPECT)</a:t>
            </a:r>
            <a:endParaRPr sz="1700">
              <a:solidFill>
                <a:srgbClr val="345B9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345B9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9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rgbClr val="345B9C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5" name="Google Shape;205;p23"/>
          <p:cNvSpPr txBox="1"/>
          <p:nvPr/>
        </p:nvSpPr>
        <p:spPr>
          <a:xfrm>
            <a:off x="528434" y="465286"/>
            <a:ext cx="8459700" cy="3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" sz="1300">
                <a:solidFill>
                  <a:srgbClr val="0B5394"/>
                </a:solidFill>
              </a:rPr>
              <a:t>How do you keep your region informed about new opportunities to advance technical capacity?</a:t>
            </a:r>
            <a:endParaRPr b="1" i="1" sz="1300">
              <a:solidFill>
                <a:srgbClr val="0B5394"/>
              </a:solidFill>
            </a:endParaRPr>
          </a:p>
        </p:txBody>
      </p:sp>
      <p:pic>
        <p:nvPicPr>
          <p:cNvPr id="206" name="Google Shape;20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0681" y="4713002"/>
            <a:ext cx="982525" cy="36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