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61" r:id="rId4"/>
    <p:sldId id="262" r:id="rId5"/>
    <p:sldId id="265" r:id="rId6"/>
    <p:sldId id="272" r:id="rId7"/>
    <p:sldId id="264" r:id="rId8"/>
    <p:sldId id="266" r:id="rId9"/>
    <p:sldId id="267" r:id="rId10"/>
    <p:sldId id="268" r:id="rId11"/>
    <p:sldId id="269" r:id="rId12"/>
    <p:sldId id="270" r:id="rId13"/>
    <p:sldId id="271" r:id="rId14"/>
    <p:sldId id="273" r:id="rId15"/>
    <p:sldId id="274" r:id="rId16"/>
    <p:sldId id="275" r:id="rId17"/>
    <p:sldId id="259" r:id="rId18"/>
    <p:sldId id="260" r:id="rId19"/>
  </p:sldIdLst>
  <p:sldSz cx="18288000" cy="10287000"/>
  <p:notesSz cx="6858000" cy="9144000"/>
  <p:embeddedFontLst>
    <p:embeddedFont>
      <p:font typeface="DM Sans" pitchFamily="2" charset="77"/>
      <p:regular r:id="rId21"/>
      <p:bold r:id="rId22"/>
      <p:italic r:id="rId23"/>
      <p:boldItalic r:id="rId24"/>
    </p:embeddedFont>
    <p:embeddedFont>
      <p:font typeface="DM Sans Bold"/>
      <p:regular r:id="rId25"/>
      <p:bold r:id="rId26"/>
    </p:embeddedFont>
    <p:embeddedFont>
      <p:font typeface="DM Sans Italics"/>
      <p:regular r:id="rId27"/>
      <p: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35"/>
    <a:srgbClr val="F597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85" autoAdjust="0"/>
    <p:restoredTop sz="81707" autoAdjust="0"/>
  </p:normalViewPr>
  <p:slideViewPr>
    <p:cSldViewPr>
      <p:cViewPr varScale="1">
        <p:scale>
          <a:sx n="53" d="100"/>
          <a:sy n="53" d="100"/>
        </p:scale>
        <p:origin x="1832" y="4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217985-1387-FE47-AC6F-F226E84BFF43}" type="datetimeFigureOut">
              <a:rPr lang="sk-SK" smtClean="0"/>
              <a:t>27.4.2026</a:t>
            </a:fld>
            <a:endParaRPr lang="sk-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796D3-5710-C342-9B4F-A8C925D60E9E}" type="slidenum">
              <a:rPr lang="sk-SK" smtClean="0"/>
              <a:t>‹#›</a:t>
            </a:fld>
            <a:endParaRPr lang="sk-SK"/>
          </a:p>
        </p:txBody>
      </p:sp>
    </p:spTree>
    <p:extLst>
      <p:ext uri="{BB962C8B-B14F-4D97-AF65-F5344CB8AC3E}">
        <p14:creationId xmlns:p14="http://schemas.microsoft.com/office/powerpoint/2010/main" val="2360538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p:cNvSpPr>
            <a:spLocks noGrp="1"/>
          </p:cNvSpPr>
          <p:nvPr>
            <p:ph type="sldNum" sz="quarter" idx="5"/>
          </p:nvPr>
        </p:nvSpPr>
        <p:spPr/>
        <p:txBody>
          <a:bodyPr/>
          <a:lstStyle/>
          <a:p>
            <a:fld id="{DE5796D3-5710-C342-9B4F-A8C925D60E9E}" type="slidenum">
              <a:rPr lang="sk-SK" smtClean="0"/>
              <a:t>3</a:t>
            </a:fld>
            <a:endParaRPr lang="sk-SK"/>
          </a:p>
        </p:txBody>
      </p:sp>
    </p:spTree>
    <p:extLst>
      <p:ext uri="{BB962C8B-B14F-4D97-AF65-F5344CB8AC3E}">
        <p14:creationId xmlns:p14="http://schemas.microsoft.com/office/powerpoint/2010/main" val="1495725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054FB-9A03-2D29-B843-A4514A667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1737C-49E3-2BE3-78BB-76DC2F43E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5C7077-6F84-B473-A3AC-BA0AEFD8FABD}"/>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9B1DC662-153E-97A2-0310-C8553D418F03}"/>
              </a:ext>
            </a:extLst>
          </p:cNvPr>
          <p:cNvSpPr>
            <a:spLocks noGrp="1"/>
          </p:cNvSpPr>
          <p:nvPr>
            <p:ph type="sldNum" sz="quarter" idx="5"/>
          </p:nvPr>
        </p:nvSpPr>
        <p:spPr/>
        <p:txBody>
          <a:bodyPr/>
          <a:lstStyle/>
          <a:p>
            <a:fld id="{DE5796D3-5710-C342-9B4F-A8C925D60E9E}" type="slidenum">
              <a:rPr lang="sk-SK" smtClean="0"/>
              <a:t>12</a:t>
            </a:fld>
            <a:endParaRPr lang="sk-SK"/>
          </a:p>
        </p:txBody>
      </p:sp>
    </p:spTree>
    <p:extLst>
      <p:ext uri="{BB962C8B-B14F-4D97-AF65-F5344CB8AC3E}">
        <p14:creationId xmlns:p14="http://schemas.microsoft.com/office/powerpoint/2010/main" val="2324160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AC2C0-67D4-ECD8-2E2B-9E01C24B1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0460F-B1A3-8308-DDE9-7FFBF8A132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96072-2056-C5AF-3EBC-D258981F6C2D}"/>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4D6A9C33-A4A6-F4C8-A804-DE216F7D7117}"/>
              </a:ext>
            </a:extLst>
          </p:cNvPr>
          <p:cNvSpPr>
            <a:spLocks noGrp="1"/>
          </p:cNvSpPr>
          <p:nvPr>
            <p:ph type="sldNum" sz="quarter" idx="5"/>
          </p:nvPr>
        </p:nvSpPr>
        <p:spPr/>
        <p:txBody>
          <a:bodyPr/>
          <a:lstStyle/>
          <a:p>
            <a:fld id="{DE5796D3-5710-C342-9B4F-A8C925D60E9E}" type="slidenum">
              <a:rPr lang="sk-SK" smtClean="0"/>
              <a:t>13</a:t>
            </a:fld>
            <a:endParaRPr lang="sk-SK"/>
          </a:p>
        </p:txBody>
      </p:sp>
    </p:spTree>
    <p:extLst>
      <p:ext uri="{BB962C8B-B14F-4D97-AF65-F5344CB8AC3E}">
        <p14:creationId xmlns:p14="http://schemas.microsoft.com/office/powerpoint/2010/main" val="1110676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BC67C-268C-AB0D-63AF-28B2297EA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30305-A21C-D9AF-C491-6B5E162FE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55B2F-7B19-9D4B-551A-4EC9F7295A20}"/>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2840B67B-D7A8-948B-36EE-9EEFF35D810A}"/>
              </a:ext>
            </a:extLst>
          </p:cNvPr>
          <p:cNvSpPr>
            <a:spLocks noGrp="1"/>
          </p:cNvSpPr>
          <p:nvPr>
            <p:ph type="sldNum" sz="quarter" idx="5"/>
          </p:nvPr>
        </p:nvSpPr>
        <p:spPr/>
        <p:txBody>
          <a:bodyPr/>
          <a:lstStyle/>
          <a:p>
            <a:fld id="{DE5796D3-5710-C342-9B4F-A8C925D60E9E}" type="slidenum">
              <a:rPr lang="sk-SK" smtClean="0"/>
              <a:t>14</a:t>
            </a:fld>
            <a:endParaRPr lang="sk-SK"/>
          </a:p>
        </p:txBody>
      </p:sp>
    </p:spTree>
    <p:extLst>
      <p:ext uri="{BB962C8B-B14F-4D97-AF65-F5344CB8AC3E}">
        <p14:creationId xmlns:p14="http://schemas.microsoft.com/office/powerpoint/2010/main" val="2600756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C076F-BE7A-A540-EBE4-87F965638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99C57-3218-07B5-1082-FD3393DC69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33F1FF-38E3-436B-4598-DFD408BAF434}"/>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F71E543A-40FF-BB27-402D-D3B311496E50}"/>
              </a:ext>
            </a:extLst>
          </p:cNvPr>
          <p:cNvSpPr>
            <a:spLocks noGrp="1"/>
          </p:cNvSpPr>
          <p:nvPr>
            <p:ph type="sldNum" sz="quarter" idx="5"/>
          </p:nvPr>
        </p:nvSpPr>
        <p:spPr/>
        <p:txBody>
          <a:bodyPr/>
          <a:lstStyle/>
          <a:p>
            <a:fld id="{DE5796D3-5710-C342-9B4F-A8C925D60E9E}" type="slidenum">
              <a:rPr lang="sk-SK" smtClean="0"/>
              <a:t>15</a:t>
            </a:fld>
            <a:endParaRPr lang="sk-SK"/>
          </a:p>
        </p:txBody>
      </p:sp>
    </p:spTree>
    <p:extLst>
      <p:ext uri="{BB962C8B-B14F-4D97-AF65-F5344CB8AC3E}">
        <p14:creationId xmlns:p14="http://schemas.microsoft.com/office/powerpoint/2010/main" val="3756879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CB85B-1CCC-7F8A-529F-60C2D4B6F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4E53B-1194-01DD-A314-239E314CA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009D6-6603-9460-AEFB-1B15EB759211}"/>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C0073F01-19CC-F2C7-61EA-C7222B857C3B}"/>
              </a:ext>
            </a:extLst>
          </p:cNvPr>
          <p:cNvSpPr>
            <a:spLocks noGrp="1"/>
          </p:cNvSpPr>
          <p:nvPr>
            <p:ph type="sldNum" sz="quarter" idx="5"/>
          </p:nvPr>
        </p:nvSpPr>
        <p:spPr/>
        <p:txBody>
          <a:bodyPr/>
          <a:lstStyle/>
          <a:p>
            <a:fld id="{DE5796D3-5710-C342-9B4F-A8C925D60E9E}" type="slidenum">
              <a:rPr lang="sk-SK" smtClean="0"/>
              <a:t>16</a:t>
            </a:fld>
            <a:endParaRPr lang="sk-SK"/>
          </a:p>
        </p:txBody>
      </p:sp>
    </p:spTree>
    <p:extLst>
      <p:ext uri="{BB962C8B-B14F-4D97-AF65-F5344CB8AC3E}">
        <p14:creationId xmlns:p14="http://schemas.microsoft.com/office/powerpoint/2010/main" val="1155909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D6A20-5F9E-A772-26B8-DB47D334D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D897B-D229-68C6-9373-1011EB0B81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D9033-A04A-B11C-C18B-81ABD1A5CC29}"/>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E2F90981-CF3D-7BCC-922E-6A7585A64424}"/>
              </a:ext>
            </a:extLst>
          </p:cNvPr>
          <p:cNvSpPr>
            <a:spLocks noGrp="1"/>
          </p:cNvSpPr>
          <p:nvPr>
            <p:ph type="sldNum" sz="quarter" idx="5"/>
          </p:nvPr>
        </p:nvSpPr>
        <p:spPr/>
        <p:txBody>
          <a:bodyPr/>
          <a:lstStyle/>
          <a:p>
            <a:fld id="{DE5796D3-5710-C342-9B4F-A8C925D60E9E}" type="slidenum">
              <a:rPr lang="sk-SK" smtClean="0"/>
              <a:t>4</a:t>
            </a:fld>
            <a:endParaRPr lang="sk-SK"/>
          </a:p>
        </p:txBody>
      </p:sp>
    </p:spTree>
    <p:extLst>
      <p:ext uri="{BB962C8B-B14F-4D97-AF65-F5344CB8AC3E}">
        <p14:creationId xmlns:p14="http://schemas.microsoft.com/office/powerpoint/2010/main" val="148981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0BCC6-059A-D28C-66C0-57FC41991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7BE550-D8B8-24AE-B531-9F1BDF75A7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C12391-7C23-F7B6-7AD6-8E963D95C48D}"/>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28675307-4C34-F2A5-A1D3-DA2A9B8DB0AA}"/>
              </a:ext>
            </a:extLst>
          </p:cNvPr>
          <p:cNvSpPr>
            <a:spLocks noGrp="1"/>
          </p:cNvSpPr>
          <p:nvPr>
            <p:ph type="sldNum" sz="quarter" idx="5"/>
          </p:nvPr>
        </p:nvSpPr>
        <p:spPr/>
        <p:txBody>
          <a:bodyPr/>
          <a:lstStyle/>
          <a:p>
            <a:fld id="{DE5796D3-5710-C342-9B4F-A8C925D60E9E}" type="slidenum">
              <a:rPr lang="sk-SK" smtClean="0"/>
              <a:t>5</a:t>
            </a:fld>
            <a:endParaRPr lang="sk-SK"/>
          </a:p>
        </p:txBody>
      </p:sp>
    </p:spTree>
    <p:extLst>
      <p:ext uri="{BB962C8B-B14F-4D97-AF65-F5344CB8AC3E}">
        <p14:creationId xmlns:p14="http://schemas.microsoft.com/office/powerpoint/2010/main" val="2404180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F674F-DE45-EFFC-D50D-13D5E8CCF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01562-F5CD-38F1-8317-816FB3283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1DA8D-427B-84D3-2F6B-5A727C0061AF}"/>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F53D0BE5-B2D5-666F-E114-EECAD8BDE039}"/>
              </a:ext>
            </a:extLst>
          </p:cNvPr>
          <p:cNvSpPr>
            <a:spLocks noGrp="1"/>
          </p:cNvSpPr>
          <p:nvPr>
            <p:ph type="sldNum" sz="quarter" idx="5"/>
          </p:nvPr>
        </p:nvSpPr>
        <p:spPr/>
        <p:txBody>
          <a:bodyPr/>
          <a:lstStyle/>
          <a:p>
            <a:fld id="{DE5796D3-5710-C342-9B4F-A8C925D60E9E}" type="slidenum">
              <a:rPr lang="sk-SK" smtClean="0"/>
              <a:t>6</a:t>
            </a:fld>
            <a:endParaRPr lang="sk-SK"/>
          </a:p>
        </p:txBody>
      </p:sp>
    </p:spTree>
    <p:extLst>
      <p:ext uri="{BB962C8B-B14F-4D97-AF65-F5344CB8AC3E}">
        <p14:creationId xmlns:p14="http://schemas.microsoft.com/office/powerpoint/2010/main" val="3704851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C5455-A77E-C8DB-513F-E2425152E7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D3269-A257-24F7-533A-507609834D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1BFA3-1323-0E86-0D4C-F9787F15FFC3}"/>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A89BB36D-253E-A971-7289-39E1B1E61302}"/>
              </a:ext>
            </a:extLst>
          </p:cNvPr>
          <p:cNvSpPr>
            <a:spLocks noGrp="1"/>
          </p:cNvSpPr>
          <p:nvPr>
            <p:ph type="sldNum" sz="quarter" idx="5"/>
          </p:nvPr>
        </p:nvSpPr>
        <p:spPr/>
        <p:txBody>
          <a:bodyPr/>
          <a:lstStyle/>
          <a:p>
            <a:fld id="{DE5796D3-5710-C342-9B4F-A8C925D60E9E}" type="slidenum">
              <a:rPr lang="sk-SK" smtClean="0"/>
              <a:t>7</a:t>
            </a:fld>
            <a:endParaRPr lang="sk-SK"/>
          </a:p>
        </p:txBody>
      </p:sp>
    </p:spTree>
    <p:extLst>
      <p:ext uri="{BB962C8B-B14F-4D97-AF65-F5344CB8AC3E}">
        <p14:creationId xmlns:p14="http://schemas.microsoft.com/office/powerpoint/2010/main" val="76834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D412-3AA1-A2B5-ED9E-75D0BF4003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2728D-06C7-32B0-CECF-4FE8C6594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601677-8FF4-4D19-5341-02E06A06F445}"/>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4CA11926-92AE-BA54-ADBD-47A06CE655A9}"/>
              </a:ext>
            </a:extLst>
          </p:cNvPr>
          <p:cNvSpPr>
            <a:spLocks noGrp="1"/>
          </p:cNvSpPr>
          <p:nvPr>
            <p:ph type="sldNum" sz="quarter" idx="5"/>
          </p:nvPr>
        </p:nvSpPr>
        <p:spPr/>
        <p:txBody>
          <a:bodyPr/>
          <a:lstStyle/>
          <a:p>
            <a:fld id="{DE5796D3-5710-C342-9B4F-A8C925D60E9E}" type="slidenum">
              <a:rPr lang="sk-SK" smtClean="0"/>
              <a:t>8</a:t>
            </a:fld>
            <a:endParaRPr lang="sk-SK"/>
          </a:p>
        </p:txBody>
      </p:sp>
    </p:spTree>
    <p:extLst>
      <p:ext uri="{BB962C8B-B14F-4D97-AF65-F5344CB8AC3E}">
        <p14:creationId xmlns:p14="http://schemas.microsoft.com/office/powerpoint/2010/main" val="3426766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CD3A9-890F-8A36-09A8-CC950068BE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E3FE6-42F8-F8DE-FF70-404DE911E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1E0C18-6719-F6A8-899B-B55CF3034299}"/>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530548A7-2830-C7A2-C4A5-1903116B44E0}"/>
              </a:ext>
            </a:extLst>
          </p:cNvPr>
          <p:cNvSpPr>
            <a:spLocks noGrp="1"/>
          </p:cNvSpPr>
          <p:nvPr>
            <p:ph type="sldNum" sz="quarter" idx="5"/>
          </p:nvPr>
        </p:nvSpPr>
        <p:spPr/>
        <p:txBody>
          <a:bodyPr/>
          <a:lstStyle/>
          <a:p>
            <a:fld id="{DE5796D3-5710-C342-9B4F-A8C925D60E9E}" type="slidenum">
              <a:rPr lang="sk-SK" smtClean="0"/>
              <a:t>9</a:t>
            </a:fld>
            <a:endParaRPr lang="sk-SK"/>
          </a:p>
        </p:txBody>
      </p:sp>
    </p:spTree>
    <p:extLst>
      <p:ext uri="{BB962C8B-B14F-4D97-AF65-F5344CB8AC3E}">
        <p14:creationId xmlns:p14="http://schemas.microsoft.com/office/powerpoint/2010/main" val="1789347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ABF4-03F7-0597-BF63-D867B2AAC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B35BBB-B55B-E652-95C2-15ABB3D866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84B273-891E-90CA-B821-2A2FA9409A89}"/>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83DD10D2-BCFC-F75E-ADD0-28E7A38CEF07}"/>
              </a:ext>
            </a:extLst>
          </p:cNvPr>
          <p:cNvSpPr>
            <a:spLocks noGrp="1"/>
          </p:cNvSpPr>
          <p:nvPr>
            <p:ph type="sldNum" sz="quarter" idx="5"/>
          </p:nvPr>
        </p:nvSpPr>
        <p:spPr/>
        <p:txBody>
          <a:bodyPr/>
          <a:lstStyle/>
          <a:p>
            <a:fld id="{DE5796D3-5710-C342-9B4F-A8C925D60E9E}" type="slidenum">
              <a:rPr lang="sk-SK" smtClean="0"/>
              <a:t>10</a:t>
            </a:fld>
            <a:endParaRPr lang="sk-SK"/>
          </a:p>
        </p:txBody>
      </p:sp>
    </p:spTree>
    <p:extLst>
      <p:ext uri="{BB962C8B-B14F-4D97-AF65-F5344CB8AC3E}">
        <p14:creationId xmlns:p14="http://schemas.microsoft.com/office/powerpoint/2010/main" val="2079039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86D37-2B3F-B468-9073-7D75BF798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CCB44B-7B25-3385-679C-A1F169627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F40AA6-127F-A2EE-E8CD-AE1CB9074F6E}"/>
              </a:ext>
            </a:extLst>
          </p:cNvPr>
          <p:cNvSpPr>
            <a:spLocks noGrp="1"/>
          </p:cNvSpPr>
          <p:nvPr>
            <p:ph type="body" idx="1"/>
          </p:nvPr>
        </p:nvSpPr>
        <p:spPr/>
        <p:txBody>
          <a:bodyPr/>
          <a:lstStyle/>
          <a:p>
            <a:r>
              <a:rPr lang="en-US" sz="1800" b="0" i="0" kern="1200" dirty="0">
                <a:solidFill>
                  <a:schemeClr val="tx1"/>
                </a:solidFill>
                <a:effectLst/>
                <a:latin typeface="+mn-lt"/>
                <a:ea typeface="+mn-ea"/>
                <a:cs typeface="+mn-cs"/>
              </a:rPr>
              <a:t>Bankable adaptation refers to </a:t>
            </a:r>
            <a:r>
              <a:rPr lang="en-US" sz="1800" dirty="0"/>
              <a:t>climate resilience projects designed with clear financial returns or risk-reduction metrics that make them attractive to private investors and lenders, rather than relying solely on public funding</a:t>
            </a:r>
            <a:endParaRPr lang="sk-SK" sz="1800" dirty="0"/>
          </a:p>
        </p:txBody>
      </p:sp>
      <p:sp>
        <p:nvSpPr>
          <p:cNvPr id="4" name="Slide Number Placeholder 3">
            <a:extLst>
              <a:ext uri="{FF2B5EF4-FFF2-40B4-BE49-F238E27FC236}">
                <a16:creationId xmlns:a16="http://schemas.microsoft.com/office/drawing/2014/main" id="{54291F50-E370-6D6D-1424-905FDF66DC69}"/>
              </a:ext>
            </a:extLst>
          </p:cNvPr>
          <p:cNvSpPr>
            <a:spLocks noGrp="1"/>
          </p:cNvSpPr>
          <p:nvPr>
            <p:ph type="sldNum" sz="quarter" idx="5"/>
          </p:nvPr>
        </p:nvSpPr>
        <p:spPr/>
        <p:txBody>
          <a:bodyPr/>
          <a:lstStyle/>
          <a:p>
            <a:fld id="{DE5796D3-5710-C342-9B4F-A8C925D60E9E}" type="slidenum">
              <a:rPr lang="sk-SK" smtClean="0"/>
              <a:t>11</a:t>
            </a:fld>
            <a:endParaRPr lang="sk-SK"/>
          </a:p>
        </p:txBody>
      </p:sp>
    </p:spTree>
    <p:extLst>
      <p:ext uri="{BB962C8B-B14F-4D97-AF65-F5344CB8AC3E}">
        <p14:creationId xmlns:p14="http://schemas.microsoft.com/office/powerpoint/2010/main" val="980560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7.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8" Type="http://schemas.openxmlformats.org/officeDocument/2006/relationships/hyperlink" Target="https://transcendresearchproject.com" TargetMode="External"/><Relationship Id="rId3" Type="http://schemas.openxmlformats.org/officeDocument/2006/relationships/image" Target="../media/image8.svg"/><Relationship Id="rId7" Type="http://schemas.openxmlformats.org/officeDocument/2006/relationships/image" Target="../media/image29.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hyperlink" Target="https://www.linkedin.com/company/transcend-research-project" TargetMode="External"/><Relationship Id="rId11" Type="http://schemas.openxmlformats.org/officeDocument/2006/relationships/image" Target="../media/image32.svg"/><Relationship Id="rId5" Type="http://schemas.openxmlformats.org/officeDocument/2006/relationships/image" Target="../media/image28.svg"/><Relationship Id="rId10" Type="http://schemas.openxmlformats.org/officeDocument/2006/relationships/image" Target="../media/image31.png"/><Relationship Id="rId4" Type="http://schemas.openxmlformats.org/officeDocument/2006/relationships/hyperlink" Target="https://www.instagram.com/transcend_horizon/" TargetMode="External"/><Relationship Id="rId9" Type="http://schemas.openxmlformats.org/officeDocument/2006/relationships/image" Target="../media/image30.svg"/></Relationships>
</file>

<file path=ppt/slides/_rels/slide18.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3.sv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image" Target="../media/image1.svg"/><Relationship Id="rId16" Type="http://schemas.openxmlformats.org/officeDocument/2006/relationships/image" Target="../media/image46.png"/><Relationship Id="rId20"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19" Type="http://schemas.openxmlformats.org/officeDocument/2006/relationships/image" Target="../media/image49.sv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hyperlink" Target="https://www.unep.org/resources/adaptation-gap-report" TargetMode="Externa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hyperlink" Target="https://www.climatepolicyinitiative.org/wp-content/uploads/2023/06/PPAG-Small-Cities-Bankability-Guide.pdf" TargetMode="External"/><Relationship Id="rId3" Type="http://schemas.openxmlformats.org/officeDocument/2006/relationships/image" Target="../media/image7.svg"/><Relationship Id="rId7" Type="http://schemas.openxmlformats.org/officeDocument/2006/relationships/hyperlink" Target="https://citiesclimatefinance.org/publications/what-is-bankability"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eadapt.org/knowledge-base/climate-finance/understanding-bankability-and-unlocking-climate-finance-for-climate-compatible-development/" TargetMode="External"/><Relationship Id="rId5" Type="http://schemas.openxmlformats.org/officeDocument/2006/relationships/image" Target="../media/image11.png"/><Relationship Id="rId10" Type="http://schemas.openxmlformats.org/officeDocument/2006/relationships/hyperlink" Target="https://americadosul.iclei.org/wp-content/uploads/sites/19/2022/01/guide-for-the-elaboration-of-bankable-climate-action-projects.pdf" TargetMode="External"/><Relationship Id="rId4" Type="http://schemas.openxmlformats.org/officeDocument/2006/relationships/image" Target="../media/image8.svg"/><Relationship Id="rId9" Type="http://schemas.openxmlformats.org/officeDocument/2006/relationships/hyperlink" Target="https://climate-adapt.eea.europa.eu/en/metadata/guidances/mobilising-private-sector-finance-for-climate-change-adapta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hyperlink" Target="https://www.c40.org/c40-cities-finance-facility/"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eib.org/en/products/mandates-partnerships/investeu-advisory-hub/index" TargetMode="External"/><Relationship Id="rId5" Type="http://schemas.openxmlformats.org/officeDocument/2006/relationships/hyperlink" Target="https://gca.org/programs/climate-finance/#tap" TargetMode="Externa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www.climatepolicyinitiative.org/gca-africa-adaptation-finance/barriers/bankability-barriers/" TargetMode="Externa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51289" y="3814553"/>
            <a:ext cx="8185422" cy="1505477"/>
          </a:xfrm>
          <a:prstGeom prst="rect">
            <a:avLst/>
          </a:prstGeom>
        </p:spPr>
        <p:txBody>
          <a:bodyPr lIns="0" tIns="0" rIns="0" bIns="0" rtlCol="0" anchor="t">
            <a:spAutoFit/>
          </a:bodyPr>
          <a:lstStyle/>
          <a:p>
            <a:pPr algn="ctr">
              <a:lnSpc>
                <a:spcPts val="12321"/>
              </a:lnSpc>
              <a:spcBef>
                <a:spcPct val="0"/>
              </a:spcBef>
            </a:pPr>
            <a:r>
              <a:rPr lang="en-US" sz="8800" b="1" dirty="0">
                <a:solidFill>
                  <a:srgbClr val="FFFCFB"/>
                </a:solidFill>
                <a:latin typeface="DM Sans Bold"/>
                <a:ea typeface="DM Sans Bold"/>
                <a:cs typeface="DM Sans Bold"/>
                <a:sym typeface="DM Sans Bold"/>
              </a:rPr>
              <a:t>TRANSCEND</a:t>
            </a:r>
          </a:p>
        </p:txBody>
      </p:sp>
      <p:sp>
        <p:nvSpPr>
          <p:cNvPr id="4" name="TextBox 4"/>
          <p:cNvSpPr txBox="1"/>
          <p:nvPr/>
        </p:nvSpPr>
        <p:spPr>
          <a:xfrm>
            <a:off x="228600" y="5598052"/>
            <a:ext cx="17449800" cy="721351"/>
          </a:xfrm>
          <a:prstGeom prst="rect">
            <a:avLst/>
          </a:prstGeom>
        </p:spPr>
        <p:txBody>
          <a:bodyPr wrap="square" lIns="0" tIns="0" rIns="0" bIns="0" rtlCol="0" anchor="t">
            <a:spAutoFit/>
          </a:bodyPr>
          <a:lstStyle/>
          <a:p>
            <a:pPr algn="ctr">
              <a:lnSpc>
                <a:spcPts val="5880"/>
              </a:lnSpc>
              <a:spcBef>
                <a:spcPct val="0"/>
              </a:spcBef>
            </a:pPr>
            <a:r>
              <a:rPr lang="en-GB" sz="4200" i="1" noProof="1">
                <a:solidFill>
                  <a:srgbClr val="FFFCFB"/>
                </a:solidFill>
                <a:latin typeface="DM Sans Italics"/>
                <a:ea typeface="DM Sans Italics"/>
                <a:cs typeface="DM Sans Italics"/>
                <a:sym typeface="DM Sans Italics"/>
              </a:rPr>
              <a:t>3</a:t>
            </a:r>
            <a:r>
              <a:rPr lang="en-GB" sz="4200" i="1" baseline="30000" noProof="1">
                <a:solidFill>
                  <a:srgbClr val="FFFCFB"/>
                </a:solidFill>
                <a:latin typeface="DM Sans Italics"/>
                <a:ea typeface="DM Sans Italics"/>
                <a:cs typeface="DM Sans Italics"/>
                <a:sym typeface="DM Sans Italics"/>
              </a:rPr>
              <a:t>rd</a:t>
            </a:r>
            <a:r>
              <a:rPr lang="en-GB" sz="4200" i="1" noProof="1">
                <a:solidFill>
                  <a:srgbClr val="FFFCFB"/>
                </a:solidFill>
                <a:latin typeface="DM Sans Italics"/>
                <a:ea typeface="DM Sans Italics"/>
                <a:cs typeface="DM Sans Italics"/>
                <a:sym typeface="DM Sans Italics"/>
              </a:rPr>
              <a:t> Webstival</a:t>
            </a:r>
          </a:p>
        </p:txBody>
      </p:sp>
      <p:sp>
        <p:nvSpPr>
          <p:cNvPr id="5" name="Freeform 5"/>
          <p:cNvSpPr/>
          <p:nvPr/>
        </p:nvSpPr>
        <p:spPr>
          <a:xfrm flipV="1">
            <a:off x="-261708" y="-69517"/>
            <a:ext cx="10510463" cy="4322428"/>
          </a:xfrm>
          <a:custGeom>
            <a:avLst/>
            <a:gdLst/>
            <a:ahLst/>
            <a:cxnLst/>
            <a:rect l="l" t="t" r="r" b="b"/>
            <a:pathLst>
              <a:path w="10510463" h="4322428">
                <a:moveTo>
                  <a:pt x="0" y="4322427"/>
                </a:moveTo>
                <a:lnTo>
                  <a:pt x="10510463" y="4322427"/>
                </a:lnTo>
                <a:lnTo>
                  <a:pt x="10510463" y="0"/>
                </a:lnTo>
                <a:lnTo>
                  <a:pt x="0" y="0"/>
                </a:lnTo>
                <a:lnTo>
                  <a:pt x="0" y="4322427"/>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6" name="Freeform 6"/>
          <p:cNvSpPr/>
          <p:nvPr/>
        </p:nvSpPr>
        <p:spPr>
          <a:xfrm>
            <a:off x="14987193" y="581588"/>
            <a:ext cx="2539074" cy="2001637"/>
          </a:xfrm>
          <a:custGeom>
            <a:avLst/>
            <a:gdLst/>
            <a:ahLst/>
            <a:cxnLst/>
            <a:rect l="l" t="t" r="r" b="b"/>
            <a:pathLst>
              <a:path w="2539074" h="2001637">
                <a:moveTo>
                  <a:pt x="0" y="0"/>
                </a:moveTo>
                <a:lnTo>
                  <a:pt x="2539074" y="0"/>
                </a:lnTo>
                <a:lnTo>
                  <a:pt x="2539074" y="2001637"/>
                </a:lnTo>
                <a:lnTo>
                  <a:pt x="0" y="2001637"/>
                </a:lnTo>
                <a:lnTo>
                  <a:pt x="0" y="0"/>
                </a:lnTo>
                <a:close/>
              </a:path>
            </a:pathLst>
          </a:custGeom>
          <a:blipFill>
            <a:blip r:embed="rId4"/>
            <a:stretch>
              <a:fillRect/>
            </a:stretch>
          </a:blipFill>
        </p:spPr>
        <p:txBody>
          <a:bodyPr/>
          <a:lstStyle/>
          <a:p>
            <a:endParaRPr lang="en-US"/>
          </a:p>
        </p:txBody>
      </p:sp>
      <p:sp>
        <p:nvSpPr>
          <p:cNvPr id="8" name="Freeform 8"/>
          <p:cNvSpPr/>
          <p:nvPr/>
        </p:nvSpPr>
        <p:spPr>
          <a:xfrm>
            <a:off x="317810" y="8408376"/>
            <a:ext cx="1269521" cy="841655"/>
          </a:xfrm>
          <a:custGeom>
            <a:avLst/>
            <a:gdLst/>
            <a:ahLst/>
            <a:cxnLst/>
            <a:rect l="l" t="t" r="r" b="b"/>
            <a:pathLst>
              <a:path w="2437540" h="1624011">
                <a:moveTo>
                  <a:pt x="0" y="0"/>
                </a:moveTo>
                <a:lnTo>
                  <a:pt x="2437540" y="0"/>
                </a:lnTo>
                <a:lnTo>
                  <a:pt x="2437540" y="1624011"/>
                </a:lnTo>
                <a:lnTo>
                  <a:pt x="0" y="162401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9251180">
            <a:off x="15695694" y="8195376"/>
            <a:ext cx="6463727" cy="5852611"/>
          </a:xfrm>
          <a:custGeom>
            <a:avLst/>
            <a:gdLst/>
            <a:ahLst/>
            <a:cxnLst/>
            <a:rect l="l" t="t" r="r" b="b"/>
            <a:pathLst>
              <a:path w="6463727" h="5852611">
                <a:moveTo>
                  <a:pt x="0" y="0"/>
                </a:moveTo>
                <a:lnTo>
                  <a:pt x="6463727" y="0"/>
                </a:lnTo>
                <a:lnTo>
                  <a:pt x="6463727" y="5852611"/>
                </a:lnTo>
                <a:lnTo>
                  <a:pt x="0" y="58526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3518292" y="6786772"/>
            <a:ext cx="11251416" cy="977832"/>
          </a:xfrm>
          <a:prstGeom prst="rect">
            <a:avLst/>
          </a:prstGeom>
        </p:spPr>
        <p:txBody>
          <a:bodyPr lIns="0" tIns="0" rIns="0" bIns="0" rtlCol="0" anchor="t">
            <a:spAutoFit/>
          </a:bodyPr>
          <a:lstStyle/>
          <a:p>
            <a:pPr algn="ctr">
              <a:lnSpc>
                <a:spcPts val="3920"/>
              </a:lnSpc>
              <a:spcBef>
                <a:spcPct val="0"/>
              </a:spcBef>
            </a:pPr>
            <a:r>
              <a:rPr lang="en-US" sz="2800" i="1" dirty="0">
                <a:solidFill>
                  <a:srgbClr val="FFFCFB"/>
                </a:solidFill>
                <a:latin typeface="DM Sans Italics"/>
                <a:ea typeface="DM Sans Italics"/>
                <a:cs typeface="DM Sans Italics"/>
                <a:sym typeface="DM Sans Italics"/>
              </a:rPr>
              <a:t>Enabling Transformative Adaptation through Financial, Technical and Institutional Capacity Building</a:t>
            </a:r>
          </a:p>
        </p:txBody>
      </p:sp>
      <p:pic>
        <p:nvPicPr>
          <p:cNvPr id="12" name="Immagine 11" descr="Immagine che contiene Carattere, testo, Elementi grafici, schermata&#10;&#10;Il contenuto generato dall&amp;#39;IA potrebbe non essere corretto.">
            <a:extLst>
              <a:ext uri="{FF2B5EF4-FFF2-40B4-BE49-F238E27FC236}">
                <a16:creationId xmlns:a16="http://schemas.microsoft.com/office/drawing/2014/main" id="{9C6C3BA1-D0E2-7F91-DC01-498DD176C7D8}"/>
              </a:ext>
            </a:extLst>
          </p:cNvPr>
          <p:cNvPicPr>
            <a:picLocks noChangeAspect="1"/>
          </p:cNvPicPr>
          <p:nvPr/>
        </p:nvPicPr>
        <p:blipFill>
          <a:blip r:embed="rId7"/>
          <a:stretch>
            <a:fillRect/>
          </a:stretch>
        </p:blipFill>
        <p:spPr>
          <a:xfrm>
            <a:off x="1958433" y="8404302"/>
            <a:ext cx="3094463" cy="893956"/>
          </a:xfrm>
          <a:prstGeom prst="rect">
            <a:avLst/>
          </a:prstGeom>
        </p:spPr>
      </p:pic>
      <p:sp>
        <p:nvSpPr>
          <p:cNvPr id="13" name="CasellaDiTesto 12">
            <a:extLst>
              <a:ext uri="{FF2B5EF4-FFF2-40B4-BE49-F238E27FC236}">
                <a16:creationId xmlns:a16="http://schemas.microsoft.com/office/drawing/2014/main" id="{BA91351B-6E62-A5F6-C735-61F4A9EACC08}"/>
              </a:ext>
            </a:extLst>
          </p:cNvPr>
          <p:cNvSpPr txBox="1"/>
          <p:nvPr/>
        </p:nvSpPr>
        <p:spPr>
          <a:xfrm>
            <a:off x="320257" y="9520512"/>
            <a:ext cx="5104985" cy="60016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noProof="1">
                <a:solidFill>
                  <a:srgbClr val="F2F2F2"/>
                </a:solidFill>
                <a:latin typeface="DM Sans"/>
                <a:ea typeface="+mn-lt"/>
                <a:cs typeface="+mn-lt"/>
              </a:rPr>
              <a:t>This project has received funding from the EU Horizon Europe Programme under GA 101084110 and from UK Research and Innovation's (UKRI) Horizon Europe Guarantee Scheme [award number 10044695]</a:t>
            </a:r>
            <a:endParaRPr lang="en-GB" noProof="1">
              <a:latin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48B1A50B-FDF8-FACC-793F-2B88942B6C93}"/>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BF01DCFE-C9CE-F885-BE57-CE8DEF6A7B27}"/>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2" name="TextBox 11">
            <a:extLst>
              <a:ext uri="{FF2B5EF4-FFF2-40B4-BE49-F238E27FC236}">
                <a16:creationId xmlns:a16="http://schemas.microsoft.com/office/drawing/2014/main" id="{566A5DA3-21C2-3B9B-C687-56EFD89F542F}"/>
              </a:ext>
            </a:extLst>
          </p:cNvPr>
          <p:cNvSpPr txBox="1"/>
          <p:nvPr/>
        </p:nvSpPr>
        <p:spPr>
          <a:xfrm>
            <a:off x="2030894" y="797778"/>
            <a:ext cx="10999305" cy="923330"/>
          </a:xfrm>
          <a:prstGeom prst="rect">
            <a:avLst/>
          </a:prstGeom>
          <a:noFill/>
        </p:spPr>
        <p:txBody>
          <a:bodyPr wrap="square">
            <a:spAutoFit/>
          </a:bodyPr>
          <a:lstStyle/>
          <a:p>
            <a:pPr>
              <a:buNone/>
            </a:pPr>
            <a:r>
              <a:rPr lang="en-US" sz="5400" dirty="0">
                <a:solidFill>
                  <a:schemeClr val="tx2"/>
                </a:solidFill>
                <a:effectLst/>
                <a:latin typeface="Arial" panose="020B0604020202020204" pitchFamily="34" charset="0"/>
              </a:rPr>
              <a:t>Cascading Funds Management</a:t>
            </a:r>
          </a:p>
        </p:txBody>
      </p:sp>
      <p:sp>
        <p:nvSpPr>
          <p:cNvPr id="3" name="TextBox 2">
            <a:extLst>
              <a:ext uri="{FF2B5EF4-FFF2-40B4-BE49-F238E27FC236}">
                <a16:creationId xmlns:a16="http://schemas.microsoft.com/office/drawing/2014/main" id="{3B4AFE98-0882-68DA-EC19-D6D1F2F56474}"/>
              </a:ext>
            </a:extLst>
          </p:cNvPr>
          <p:cNvSpPr txBox="1"/>
          <p:nvPr/>
        </p:nvSpPr>
        <p:spPr>
          <a:xfrm>
            <a:off x="8839200" y="3719780"/>
            <a:ext cx="9172074" cy="6071919"/>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Single eligible public authorities or consortia led by an eligible coordinator, with SMEs/non-profits as partners.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Application had to target one NUTS/LAU region or community.</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Funding up to €210,000, 100% reimbursed for planning, resilience strategies, action plans, and investment pathways.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Selection criteria: eligibility, vulnerability, resilience maturity, commitment, and strategic diversity.</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Implementation: selected applicants received an 18-month support project.</a:t>
            </a:r>
          </a:p>
        </p:txBody>
      </p:sp>
      <p:grpSp>
        <p:nvGrpSpPr>
          <p:cNvPr id="6" name="Group 5">
            <a:extLst>
              <a:ext uri="{FF2B5EF4-FFF2-40B4-BE49-F238E27FC236}">
                <a16:creationId xmlns:a16="http://schemas.microsoft.com/office/drawing/2014/main" id="{58551FAA-746E-568A-E955-E43292EB7B17}"/>
              </a:ext>
            </a:extLst>
          </p:cNvPr>
          <p:cNvGrpSpPr/>
          <p:nvPr/>
        </p:nvGrpSpPr>
        <p:grpSpPr>
          <a:xfrm>
            <a:off x="9296400" y="2088076"/>
            <a:ext cx="2294371" cy="1184886"/>
            <a:chOff x="2030894" y="5391744"/>
            <a:chExt cx="3607906" cy="1863238"/>
          </a:xfrm>
        </p:grpSpPr>
        <p:sp>
          <p:nvSpPr>
            <p:cNvPr id="4" name="Rectangle 3">
              <a:extLst>
                <a:ext uri="{FF2B5EF4-FFF2-40B4-BE49-F238E27FC236}">
                  <a16:creationId xmlns:a16="http://schemas.microsoft.com/office/drawing/2014/main" id="{C76AF0F3-B878-8CDC-DBE4-3AB52C431F30}"/>
                </a:ext>
              </a:extLst>
            </p:cNvPr>
            <p:cNvSpPr/>
            <p:nvPr/>
          </p:nvSpPr>
          <p:spPr>
            <a:xfrm>
              <a:off x="2209800" y="5391744"/>
              <a:ext cx="3429000" cy="186323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6146" name="Picture 2" descr="Logo">
              <a:extLst>
                <a:ext uri="{FF2B5EF4-FFF2-40B4-BE49-F238E27FC236}">
                  <a16:creationId xmlns:a16="http://schemas.microsoft.com/office/drawing/2014/main" id="{D378C3C2-2DE0-AD2E-9389-11535173FE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0894" y="5391744"/>
              <a:ext cx="3607906" cy="18632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087DD102-88A4-4FE8-9D3D-82D7C41A88AD}"/>
              </a:ext>
            </a:extLst>
          </p:cNvPr>
          <p:cNvGrpSpPr/>
          <p:nvPr/>
        </p:nvGrpSpPr>
        <p:grpSpPr>
          <a:xfrm>
            <a:off x="678426" y="2210949"/>
            <a:ext cx="3539613" cy="1184886"/>
            <a:chOff x="346587" y="3418371"/>
            <a:chExt cx="5202263" cy="1741458"/>
          </a:xfrm>
        </p:grpSpPr>
        <p:sp>
          <p:nvSpPr>
            <p:cNvPr id="7" name="Rectangle 6">
              <a:extLst>
                <a:ext uri="{FF2B5EF4-FFF2-40B4-BE49-F238E27FC236}">
                  <a16:creationId xmlns:a16="http://schemas.microsoft.com/office/drawing/2014/main" id="{6EB9CA41-7D66-E4F4-C8EC-05810C07C842}"/>
                </a:ext>
              </a:extLst>
            </p:cNvPr>
            <p:cNvSpPr/>
            <p:nvPr/>
          </p:nvSpPr>
          <p:spPr>
            <a:xfrm>
              <a:off x="381000" y="3418371"/>
              <a:ext cx="5167850" cy="174145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6148" name="Picture 4">
              <a:extLst>
                <a:ext uri="{FF2B5EF4-FFF2-40B4-BE49-F238E27FC236}">
                  <a16:creationId xmlns:a16="http://schemas.microsoft.com/office/drawing/2014/main" id="{8D2D0B35-CA0F-7535-F998-A23E21B83D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587" y="3418371"/>
              <a:ext cx="5167850" cy="174145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TextBox 8">
            <a:extLst>
              <a:ext uri="{FF2B5EF4-FFF2-40B4-BE49-F238E27FC236}">
                <a16:creationId xmlns:a16="http://schemas.microsoft.com/office/drawing/2014/main" id="{EFCEAEEE-7B5C-8F92-ADFC-76EA18DD883A}"/>
              </a:ext>
            </a:extLst>
          </p:cNvPr>
          <p:cNvSpPr txBox="1"/>
          <p:nvPr/>
        </p:nvSpPr>
        <p:spPr>
          <a:xfrm>
            <a:off x="551688" y="3719781"/>
            <a:ext cx="7830312" cy="6071919"/>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Up to 300,000 EUR lump sum funding per project;</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Access and bespoke support to the CRA toolbox;</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Methodological guidance and support through the CLIMAAX helpdesk;</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Technical advice and counseling to implement the locally tailored methodologies using local data and approaches;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Access to the outreach and engagement events organized by CLIMAAX</a:t>
            </a:r>
          </a:p>
        </p:txBody>
      </p:sp>
    </p:spTree>
    <p:extLst>
      <p:ext uri="{BB962C8B-B14F-4D97-AF65-F5344CB8AC3E}">
        <p14:creationId xmlns:p14="http://schemas.microsoft.com/office/powerpoint/2010/main" val="293356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CB8E8D01-8336-1ED5-0B75-2666AA3793ED}"/>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FA5F8E5A-CF72-8463-DEDB-B05BDCF82492}"/>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F8416FBA-CCFD-62DB-9A7C-979545F5ABF2}"/>
              </a:ext>
            </a:extLst>
          </p:cNvPr>
          <p:cNvSpPr txBox="1"/>
          <p:nvPr/>
        </p:nvSpPr>
        <p:spPr>
          <a:xfrm>
            <a:off x="685800" y="2210948"/>
            <a:ext cx="16840200" cy="8119467"/>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Attractive due to lighter procedures, smaller grants, and faster access than standard Horizon calls; </a:t>
            </a:r>
            <a:r>
              <a:rPr lang="en-GB" sz="3200" b="1" noProof="1">
                <a:solidFill>
                  <a:schemeClr val="tx2"/>
                </a:solidFill>
                <a:latin typeface="DM Sans" pitchFamily="2" charset="77"/>
              </a:rPr>
              <a:t>oversubscription is common</a:t>
            </a:r>
            <a:r>
              <a:rPr lang="en-GB" sz="3200" noProof="1">
                <a:solidFill>
                  <a:schemeClr val="tx2"/>
                </a:solidFill>
                <a:latin typeface="DM Sans" pitchFamily="2" charset="77"/>
              </a:rPr>
              <a:t>.</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Well suited for </a:t>
            </a:r>
            <a:r>
              <a:rPr lang="en-GB" sz="3200" b="1" noProof="1">
                <a:solidFill>
                  <a:schemeClr val="tx2"/>
                </a:solidFill>
                <a:latin typeface="DM Sans" pitchFamily="2" charset="77"/>
              </a:rPr>
              <a:t>pilots</a:t>
            </a:r>
            <a:r>
              <a:rPr lang="en-GB" sz="3200" noProof="1">
                <a:solidFill>
                  <a:schemeClr val="tx2"/>
                </a:solidFill>
                <a:latin typeface="DM Sans" pitchFamily="2" charset="77"/>
              </a:rPr>
              <a:t>, demonstrations, SMEs, start-ups, cities, and local actors less able to access mainstream EU funds.</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Clear rules, short applications, quick evaluations, and low administrative burden are critical for success.</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Without active communication, </a:t>
            </a:r>
            <a:r>
              <a:rPr lang="en-GB" sz="3200" b="1" noProof="1">
                <a:solidFill>
                  <a:schemeClr val="tx2"/>
                </a:solidFill>
                <a:latin typeface="DM Sans" pitchFamily="2" charset="77"/>
              </a:rPr>
              <a:t>stronger regions dominate</a:t>
            </a:r>
            <a:r>
              <a:rPr lang="en-GB" sz="3200" noProof="1">
                <a:solidFill>
                  <a:schemeClr val="tx2"/>
                </a:solidFill>
                <a:latin typeface="DM Sans" pitchFamily="2" charset="77"/>
              </a:rPr>
              <a:t>; webinars, FAQs, and matchmaking improve diversity and quality.</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Fast contracting and payments are valued, but local and regional authorities often </a:t>
            </a:r>
            <a:r>
              <a:rPr lang="en-GB" sz="3200" b="1" noProof="1">
                <a:solidFill>
                  <a:schemeClr val="tx2"/>
                </a:solidFill>
                <a:latin typeface="DM Sans" pitchFamily="2" charset="77"/>
              </a:rPr>
              <a:t>struggle with procurement rules</a:t>
            </a:r>
            <a:r>
              <a:rPr lang="en-GB" sz="3200" noProof="1">
                <a:solidFill>
                  <a:schemeClr val="tx2"/>
                </a:solidFill>
                <a:latin typeface="DM Sans" pitchFamily="2" charset="77"/>
              </a:rPr>
              <a:t>.</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Strong on immediate outputs, but weaker evidence on long-term scaling, uptake, and systemic impact.</a:t>
            </a:r>
          </a:p>
          <a:p>
            <a:pPr marL="457200" indent="-457200">
              <a:lnSpc>
                <a:spcPct val="110000"/>
              </a:lnSpc>
              <a:spcBef>
                <a:spcPts val="600"/>
              </a:spcBef>
              <a:buFont typeface="Arial" panose="020B0604020202020204" pitchFamily="34" charset="0"/>
              <a:buChar char="•"/>
            </a:pPr>
            <a:r>
              <a:rPr lang="en-GB" sz="3200" noProof="1">
                <a:solidFill>
                  <a:schemeClr val="tx2"/>
                </a:solidFill>
                <a:latin typeface="DM Sans" pitchFamily="2" charset="77"/>
              </a:rPr>
              <a:t>Many small grants need mentoring, portfolio management, clustering, and replication pathways.</a:t>
            </a:r>
          </a:p>
        </p:txBody>
      </p:sp>
      <p:sp>
        <p:nvSpPr>
          <p:cNvPr id="12" name="TextBox 11">
            <a:extLst>
              <a:ext uri="{FF2B5EF4-FFF2-40B4-BE49-F238E27FC236}">
                <a16:creationId xmlns:a16="http://schemas.microsoft.com/office/drawing/2014/main" id="{21C158F8-21F5-1949-3037-01516244512F}"/>
              </a:ext>
            </a:extLst>
          </p:cNvPr>
          <p:cNvSpPr txBox="1"/>
          <p:nvPr/>
        </p:nvSpPr>
        <p:spPr>
          <a:xfrm>
            <a:off x="2030894" y="797778"/>
            <a:ext cx="10999305" cy="923330"/>
          </a:xfrm>
          <a:prstGeom prst="rect">
            <a:avLst/>
          </a:prstGeom>
          <a:noFill/>
        </p:spPr>
        <p:txBody>
          <a:bodyPr wrap="square">
            <a:spAutoFit/>
          </a:bodyPr>
          <a:lstStyle/>
          <a:p>
            <a:pPr>
              <a:buNone/>
            </a:pPr>
            <a:r>
              <a:rPr lang="en-US" sz="5400" dirty="0">
                <a:solidFill>
                  <a:schemeClr val="tx2"/>
                </a:solidFill>
                <a:effectLst/>
                <a:latin typeface="Arial" panose="020B0604020202020204" pitchFamily="34" charset="0"/>
              </a:rPr>
              <a:t>What we have learned so far</a:t>
            </a:r>
          </a:p>
        </p:txBody>
      </p:sp>
    </p:spTree>
    <p:extLst>
      <p:ext uri="{BB962C8B-B14F-4D97-AF65-F5344CB8AC3E}">
        <p14:creationId xmlns:p14="http://schemas.microsoft.com/office/powerpoint/2010/main" val="3920235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D822DBB6-9969-4A0C-6E6F-D936DD1435E2}"/>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BE31F92C-5BDD-669E-2BEE-6FC0B4195A77}"/>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3CBB6DB2-69AB-F69E-9989-14BBDFB5D140}"/>
              </a:ext>
            </a:extLst>
          </p:cNvPr>
          <p:cNvSpPr txBox="1"/>
          <p:nvPr/>
        </p:nvSpPr>
        <p:spPr>
          <a:xfrm>
            <a:off x="685800" y="2210949"/>
            <a:ext cx="8839199" cy="7250703"/>
          </a:xfrm>
          <a:prstGeom prst="rect">
            <a:avLst/>
          </a:prstGeom>
          <a:noFill/>
        </p:spPr>
        <p:txBody>
          <a:bodyPr wrap="square" rtlCol="0">
            <a:spAutoFit/>
          </a:bodyPr>
          <a:lstStyle/>
          <a:p>
            <a:pPr>
              <a:lnSpc>
                <a:spcPct val="110000"/>
              </a:lnSpc>
              <a:spcBef>
                <a:spcPts val="600"/>
              </a:spcBef>
            </a:pPr>
            <a:r>
              <a:rPr lang="en-GB" sz="2800" noProof="1">
                <a:solidFill>
                  <a:schemeClr val="tx2"/>
                </a:solidFill>
                <a:latin typeface="DM Sans" pitchFamily="2" charset="77"/>
              </a:rPr>
              <a:t>HORIZON-MISS-2026-01-</a:t>
            </a:r>
            <a:r>
              <a:rPr lang="en-GB" sz="2800" b="1" noProof="1">
                <a:solidFill>
                  <a:schemeClr val="tx2"/>
                </a:solidFill>
                <a:latin typeface="DM Sans" pitchFamily="2" charset="77"/>
              </a:rPr>
              <a:t>CLIMA-07</a:t>
            </a:r>
            <a:r>
              <a:rPr lang="en-GB" sz="2800" noProof="1">
                <a:solidFill>
                  <a:schemeClr val="tx2"/>
                </a:solidFill>
                <a:latin typeface="DM Sans" pitchFamily="2" charset="77"/>
              </a:rPr>
              <a:t>: Supporting financing of local adaptation actions with combination of public funding and private financing </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Grants with private bank loans for adaptation investments.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Cascade funding Up to €</a:t>
            </a:r>
            <a:r>
              <a:rPr lang="en-GB" sz="2800" b="1" noProof="1">
                <a:solidFill>
                  <a:schemeClr val="tx2"/>
                </a:solidFill>
                <a:latin typeface="DM Sans" pitchFamily="2" charset="77"/>
              </a:rPr>
              <a:t>800,000</a:t>
            </a:r>
            <a:r>
              <a:rPr lang="en-GB" sz="2800" noProof="1">
                <a:solidFill>
                  <a:schemeClr val="tx2"/>
                </a:solidFill>
                <a:latin typeface="DM Sans" pitchFamily="2" charset="77"/>
              </a:rPr>
              <a:t> per third party</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Local actions €500k–€10m; grants max 70% of costs.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Public bodies, private entities, SMEs, local/regional authorities.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Innovative adaptation projects, especially NbS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Demonstrations, lessons learned, finance models</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Strong cooperation with EIB</a:t>
            </a:r>
          </a:p>
        </p:txBody>
      </p:sp>
      <p:sp>
        <p:nvSpPr>
          <p:cNvPr id="12" name="TextBox 11">
            <a:extLst>
              <a:ext uri="{FF2B5EF4-FFF2-40B4-BE49-F238E27FC236}">
                <a16:creationId xmlns:a16="http://schemas.microsoft.com/office/drawing/2014/main" id="{EB7FA1CD-951D-44BF-B635-64CFB70DE954}"/>
              </a:ext>
            </a:extLst>
          </p:cNvPr>
          <p:cNvSpPr txBox="1"/>
          <p:nvPr/>
        </p:nvSpPr>
        <p:spPr>
          <a:xfrm>
            <a:off x="2030894" y="797778"/>
            <a:ext cx="13590106" cy="923330"/>
          </a:xfrm>
          <a:prstGeom prst="rect">
            <a:avLst/>
          </a:prstGeom>
          <a:noFill/>
        </p:spPr>
        <p:txBody>
          <a:bodyPr wrap="square">
            <a:spAutoFit/>
          </a:bodyPr>
          <a:lstStyle/>
          <a:p>
            <a:pPr>
              <a:buNone/>
            </a:pPr>
            <a:r>
              <a:rPr lang="en-US" sz="5400" dirty="0">
                <a:solidFill>
                  <a:schemeClr val="tx2"/>
                </a:solidFill>
                <a:effectLst/>
                <a:latin typeface="Arial" panose="020B0604020202020204" pitchFamily="34" charset="0"/>
              </a:rPr>
              <a:t>Adaptation Bankability Accelerator</a:t>
            </a:r>
          </a:p>
        </p:txBody>
      </p:sp>
      <p:sp>
        <p:nvSpPr>
          <p:cNvPr id="2" name="TextBox 1">
            <a:extLst>
              <a:ext uri="{FF2B5EF4-FFF2-40B4-BE49-F238E27FC236}">
                <a16:creationId xmlns:a16="http://schemas.microsoft.com/office/drawing/2014/main" id="{CEE02C8E-4F4E-5FE1-DE1A-0464DC107AE1}"/>
              </a:ext>
            </a:extLst>
          </p:cNvPr>
          <p:cNvSpPr txBox="1"/>
          <p:nvPr/>
        </p:nvSpPr>
        <p:spPr>
          <a:xfrm>
            <a:off x="11201401" y="2204933"/>
            <a:ext cx="3962400" cy="615874"/>
          </a:xfrm>
          <a:prstGeom prst="rect">
            <a:avLst/>
          </a:prstGeom>
          <a:noFill/>
        </p:spPr>
        <p:txBody>
          <a:bodyPr wrap="square" rtlCol="0">
            <a:spAutoFit/>
          </a:bodyPr>
          <a:lstStyle/>
          <a:p>
            <a:pPr>
              <a:lnSpc>
                <a:spcPct val="110000"/>
              </a:lnSpc>
              <a:spcBef>
                <a:spcPts val="600"/>
              </a:spcBef>
            </a:pPr>
            <a:r>
              <a:rPr lang="en-GB" sz="3200" b="1" noProof="1">
                <a:solidFill>
                  <a:schemeClr val="tx2"/>
                </a:solidFill>
                <a:latin typeface="DM Sans" pitchFamily="2" charset="77"/>
              </a:rPr>
              <a:t>Timeline</a:t>
            </a:r>
          </a:p>
        </p:txBody>
      </p:sp>
      <p:sp>
        <p:nvSpPr>
          <p:cNvPr id="3" name="TextBox 2">
            <a:extLst>
              <a:ext uri="{FF2B5EF4-FFF2-40B4-BE49-F238E27FC236}">
                <a16:creationId xmlns:a16="http://schemas.microsoft.com/office/drawing/2014/main" id="{95E00BCD-403D-EB34-E13C-EA2F48B24DAA}"/>
              </a:ext>
            </a:extLst>
          </p:cNvPr>
          <p:cNvSpPr txBox="1"/>
          <p:nvPr/>
        </p:nvSpPr>
        <p:spPr>
          <a:xfrm>
            <a:off x="11201401" y="3036297"/>
            <a:ext cx="6400800" cy="4496103"/>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Applications for management of the accelerator closes in Septembr 2026. </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Choice of the consortium by January 2027, Grant agreement signed by June 2027. </a:t>
            </a:r>
          </a:p>
          <a:p>
            <a:pPr marL="457200" indent="-457200">
              <a:lnSpc>
                <a:spcPct val="110000"/>
              </a:lnSpc>
              <a:spcBef>
                <a:spcPts val="600"/>
              </a:spcBef>
              <a:buFont typeface="Arial" panose="020B0604020202020204" pitchFamily="34" charset="0"/>
              <a:buChar char="•"/>
            </a:pPr>
            <a:r>
              <a:rPr lang="en-GB" sz="2800" noProof="1">
                <a:solidFill>
                  <a:schemeClr val="tx2"/>
                </a:solidFill>
                <a:latin typeface="DM Sans" pitchFamily="2" charset="77"/>
              </a:rPr>
              <a:t>Call for cascading funds to be published by Spring 2028, deadlines with 2-3 months. </a:t>
            </a:r>
          </a:p>
        </p:txBody>
      </p:sp>
      <p:sp>
        <p:nvSpPr>
          <p:cNvPr id="4" name="TextBox 3">
            <a:extLst>
              <a:ext uri="{FF2B5EF4-FFF2-40B4-BE49-F238E27FC236}">
                <a16:creationId xmlns:a16="http://schemas.microsoft.com/office/drawing/2014/main" id="{5F0BF1C2-3F59-133E-FC6B-1A1159571762}"/>
              </a:ext>
            </a:extLst>
          </p:cNvPr>
          <p:cNvSpPr txBox="1"/>
          <p:nvPr/>
        </p:nvSpPr>
        <p:spPr>
          <a:xfrm>
            <a:off x="11201400" y="8098409"/>
            <a:ext cx="6400800" cy="1498359"/>
          </a:xfrm>
          <a:prstGeom prst="rect">
            <a:avLst/>
          </a:prstGeom>
          <a:noFill/>
        </p:spPr>
        <p:txBody>
          <a:bodyPr wrap="square" rtlCol="0">
            <a:spAutoFit/>
          </a:bodyPr>
          <a:lstStyle/>
          <a:p>
            <a:pPr>
              <a:lnSpc>
                <a:spcPct val="110000"/>
              </a:lnSpc>
              <a:spcBef>
                <a:spcPts val="600"/>
              </a:spcBef>
            </a:pPr>
            <a:r>
              <a:rPr lang="en-GB" sz="2800" noProof="1">
                <a:solidFill>
                  <a:srgbClr val="C00000"/>
                </a:solidFill>
                <a:latin typeface="DM Sans" pitchFamily="2" charset="77"/>
              </a:rPr>
              <a:t>If you are interested and eligible, you have 2 years to get ready for the appliucation to get up to 800k Euro</a:t>
            </a:r>
          </a:p>
        </p:txBody>
      </p:sp>
    </p:spTree>
    <p:extLst>
      <p:ext uri="{BB962C8B-B14F-4D97-AF65-F5344CB8AC3E}">
        <p14:creationId xmlns:p14="http://schemas.microsoft.com/office/powerpoint/2010/main" val="3385091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2147C-AE4A-F716-0EF6-07882D8F17C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D67A56-34DC-C2C5-D0A2-F1B588617A4C}"/>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gradFill>
            <a:gsLst>
              <a:gs pos="0">
                <a:schemeClr val="accent1">
                  <a:lumMod val="5000"/>
                  <a:lumOff val="95000"/>
                </a:schemeClr>
              </a:gs>
              <a:gs pos="100000">
                <a:srgbClr val="203835"/>
              </a:gs>
            </a:gsLst>
            <a:lin ang="0" scaled="0"/>
          </a:gradFill>
        </p:spPr>
        <p:txBody>
          <a:bodyPr/>
          <a:lstStyle/>
          <a:p>
            <a:endParaRPr lang="en-US" dirty="0"/>
          </a:p>
        </p:txBody>
      </p:sp>
      <p:sp>
        <p:nvSpPr>
          <p:cNvPr id="5" name="Freeform 5">
            <a:extLst>
              <a:ext uri="{FF2B5EF4-FFF2-40B4-BE49-F238E27FC236}">
                <a16:creationId xmlns:a16="http://schemas.microsoft.com/office/drawing/2014/main" id="{B69846EB-4DA8-3EA3-FD3B-749F254C47F2}"/>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9F8FE5D9-E0B6-37E7-D0F0-CC0B2241F96D}"/>
              </a:ext>
            </a:extLst>
          </p:cNvPr>
          <p:cNvSpPr txBox="1"/>
          <p:nvPr/>
        </p:nvSpPr>
        <p:spPr>
          <a:xfrm>
            <a:off x="304801" y="2324100"/>
            <a:ext cx="10744199" cy="6728317"/>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3200" noProof="1">
                <a:solidFill>
                  <a:srgbClr val="203835"/>
                </a:solidFill>
                <a:latin typeface="DM Sans" pitchFamily="2" charset="77"/>
              </a:rPr>
              <a:t>is not only governance reform - it can be framed as an </a:t>
            </a:r>
            <a:r>
              <a:rPr lang="en-GB" sz="3200" b="1" noProof="1">
                <a:solidFill>
                  <a:srgbClr val="203835"/>
                </a:solidFill>
                <a:latin typeface="DM Sans" pitchFamily="2" charset="77"/>
              </a:rPr>
              <a:t>investment programme </a:t>
            </a:r>
            <a:r>
              <a:rPr lang="en-GB" sz="3200" noProof="1">
                <a:solidFill>
                  <a:srgbClr val="203835"/>
                </a:solidFill>
                <a:latin typeface="DM Sans" pitchFamily="2" charset="77"/>
              </a:rPr>
              <a:t>combining digitalisation, efficiency gains, avoided losses, and long-term water security.</a:t>
            </a:r>
          </a:p>
          <a:p>
            <a:pPr marL="457200" indent="-457200">
              <a:lnSpc>
                <a:spcPct val="110000"/>
              </a:lnSpc>
              <a:spcBef>
                <a:spcPts val="600"/>
              </a:spcBef>
              <a:buFont typeface="Arial" panose="020B0604020202020204" pitchFamily="34" charset="0"/>
              <a:buChar char="•"/>
            </a:pPr>
            <a:r>
              <a:rPr lang="en-GB" sz="3200" b="1" noProof="1">
                <a:solidFill>
                  <a:srgbClr val="203835"/>
                </a:solidFill>
                <a:latin typeface="DM Sans" pitchFamily="2" charset="77"/>
              </a:rPr>
              <a:t>Scope</a:t>
            </a:r>
            <a:r>
              <a:rPr lang="en-GB" sz="3200" noProof="1">
                <a:solidFill>
                  <a:srgbClr val="203835"/>
                </a:solidFill>
                <a:latin typeface="DM Sans" pitchFamily="2" charset="77"/>
              </a:rPr>
              <a:t>: Modernise water rights or permits, Introduce Dynamic drought allocation rules, Design transparent exchange or reallocation platform, Protect environmental flows. </a:t>
            </a:r>
          </a:p>
          <a:p>
            <a:pPr marL="457200" indent="-457200">
              <a:lnSpc>
                <a:spcPct val="110000"/>
              </a:lnSpc>
              <a:spcBef>
                <a:spcPts val="600"/>
              </a:spcBef>
              <a:buFont typeface="Arial" panose="020B0604020202020204" pitchFamily="34" charset="0"/>
              <a:buChar char="•"/>
            </a:pPr>
            <a:r>
              <a:rPr lang="en-GB" sz="3200" noProof="1">
                <a:solidFill>
                  <a:srgbClr val="203835"/>
                </a:solidFill>
                <a:latin typeface="DM Sans" pitchFamily="2" charset="77"/>
              </a:rPr>
              <a:t>What could be invested: smart metering systems, water accounting platform, climate related secrives, market exchange platform, compliance monitoring, stakeholder transition support</a:t>
            </a:r>
          </a:p>
        </p:txBody>
      </p:sp>
      <p:sp>
        <p:nvSpPr>
          <p:cNvPr id="12" name="TextBox 11">
            <a:extLst>
              <a:ext uri="{FF2B5EF4-FFF2-40B4-BE49-F238E27FC236}">
                <a16:creationId xmlns:a16="http://schemas.microsoft.com/office/drawing/2014/main" id="{AE81F7D4-1F00-951C-7277-434B61D38EAC}"/>
              </a:ext>
            </a:extLst>
          </p:cNvPr>
          <p:cNvSpPr txBox="1"/>
          <p:nvPr/>
        </p:nvSpPr>
        <p:spPr>
          <a:xfrm>
            <a:off x="2030894" y="797778"/>
            <a:ext cx="10999305" cy="1107996"/>
          </a:xfrm>
          <a:prstGeom prst="rect">
            <a:avLst/>
          </a:prstGeom>
          <a:noFill/>
        </p:spPr>
        <p:txBody>
          <a:bodyPr wrap="square">
            <a:spAutoFit/>
          </a:bodyPr>
          <a:lstStyle/>
          <a:p>
            <a:pPr>
              <a:buNone/>
            </a:pPr>
            <a:r>
              <a:rPr lang="en-US" sz="6600" dirty="0">
                <a:solidFill>
                  <a:srgbClr val="203835"/>
                </a:solidFill>
                <a:effectLst/>
                <a:latin typeface="Arial" panose="020B0604020202020204" pitchFamily="34" charset="0"/>
              </a:rPr>
              <a:t>Water allocation reform</a:t>
            </a:r>
          </a:p>
        </p:txBody>
      </p:sp>
      <p:pic>
        <p:nvPicPr>
          <p:cNvPr id="8" name="Picture 7">
            <a:extLst>
              <a:ext uri="{FF2B5EF4-FFF2-40B4-BE49-F238E27FC236}">
                <a16:creationId xmlns:a16="http://schemas.microsoft.com/office/drawing/2014/main" id="{6CBC93CA-865C-669A-149B-1270EC0B19DF}"/>
              </a:ext>
            </a:extLst>
          </p:cNvPr>
          <p:cNvPicPr>
            <a:picLocks noChangeAspect="1"/>
          </p:cNvPicPr>
          <p:nvPr/>
        </p:nvPicPr>
        <p:blipFill>
          <a:blip r:embed="rId4"/>
          <a:stretch>
            <a:fillRect/>
          </a:stretch>
        </p:blipFill>
        <p:spPr>
          <a:xfrm>
            <a:off x="13716000" y="1931842"/>
            <a:ext cx="3554237" cy="3532565"/>
          </a:xfrm>
          <a:prstGeom prst="rect">
            <a:avLst/>
          </a:prstGeom>
        </p:spPr>
      </p:pic>
      <p:pic>
        <p:nvPicPr>
          <p:cNvPr id="9" name="Picture 8">
            <a:extLst>
              <a:ext uri="{FF2B5EF4-FFF2-40B4-BE49-F238E27FC236}">
                <a16:creationId xmlns:a16="http://schemas.microsoft.com/office/drawing/2014/main" id="{BAD6AB03-2A65-DC26-CE76-B5E4825613FC}"/>
              </a:ext>
            </a:extLst>
          </p:cNvPr>
          <p:cNvPicPr>
            <a:picLocks noChangeAspect="1"/>
          </p:cNvPicPr>
          <p:nvPr/>
        </p:nvPicPr>
        <p:blipFill>
          <a:blip r:embed="rId5"/>
          <a:stretch>
            <a:fillRect/>
          </a:stretch>
        </p:blipFill>
        <p:spPr>
          <a:xfrm>
            <a:off x="13716000" y="5905500"/>
            <a:ext cx="3803650" cy="3811397"/>
          </a:xfrm>
          <a:prstGeom prst="rect">
            <a:avLst/>
          </a:prstGeom>
        </p:spPr>
      </p:pic>
    </p:spTree>
    <p:extLst>
      <p:ext uri="{BB962C8B-B14F-4D97-AF65-F5344CB8AC3E}">
        <p14:creationId xmlns:p14="http://schemas.microsoft.com/office/powerpoint/2010/main" val="2054185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F76F5-796F-A675-932A-1E5888E6B8EF}"/>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9DED237F-B81B-23DD-C0DE-EB0FB34715EF}"/>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2" name="TextBox 11">
            <a:extLst>
              <a:ext uri="{FF2B5EF4-FFF2-40B4-BE49-F238E27FC236}">
                <a16:creationId xmlns:a16="http://schemas.microsoft.com/office/drawing/2014/main" id="{AAF07591-1D3D-CEEF-9B3B-0108D6784407}"/>
              </a:ext>
            </a:extLst>
          </p:cNvPr>
          <p:cNvSpPr txBox="1"/>
          <p:nvPr/>
        </p:nvSpPr>
        <p:spPr>
          <a:xfrm>
            <a:off x="2030894" y="797778"/>
            <a:ext cx="14352106" cy="1107996"/>
          </a:xfrm>
          <a:prstGeom prst="rect">
            <a:avLst/>
          </a:prstGeom>
          <a:noFill/>
        </p:spPr>
        <p:txBody>
          <a:bodyPr wrap="square">
            <a:spAutoFit/>
          </a:bodyPr>
          <a:lstStyle/>
          <a:p>
            <a:pPr>
              <a:buNone/>
            </a:pPr>
            <a:r>
              <a:rPr lang="en-US" sz="6600" dirty="0">
                <a:solidFill>
                  <a:srgbClr val="203835"/>
                </a:solidFill>
                <a:effectLst/>
                <a:latin typeface="Arial" panose="020B0604020202020204" pitchFamily="34" charset="0"/>
              </a:rPr>
              <a:t>Nature-based insurance solutions</a:t>
            </a:r>
          </a:p>
        </p:txBody>
      </p:sp>
      <p:pic>
        <p:nvPicPr>
          <p:cNvPr id="13" name="Picture 12" descr="A house with a blue roof and a blue roof&#10;&#10;AI-generated content may be incorrect.">
            <a:extLst>
              <a:ext uri="{FF2B5EF4-FFF2-40B4-BE49-F238E27FC236}">
                <a16:creationId xmlns:a16="http://schemas.microsoft.com/office/drawing/2014/main" id="{14422C9A-BC9F-2945-5B81-FB2129341E2F}"/>
              </a:ext>
            </a:extLst>
          </p:cNvPr>
          <p:cNvPicPr>
            <a:picLocks noChangeAspect="1"/>
          </p:cNvPicPr>
          <p:nvPr/>
        </p:nvPicPr>
        <p:blipFill>
          <a:blip r:embed="rId4"/>
          <a:stretch>
            <a:fillRect/>
          </a:stretch>
        </p:blipFill>
        <p:spPr>
          <a:xfrm>
            <a:off x="76200" y="2781300"/>
            <a:ext cx="6384513" cy="5543259"/>
          </a:xfrm>
          <a:prstGeom prst="rect">
            <a:avLst/>
          </a:prstGeom>
        </p:spPr>
      </p:pic>
      <p:pic>
        <p:nvPicPr>
          <p:cNvPr id="15" name="Picture 14">
            <a:extLst>
              <a:ext uri="{FF2B5EF4-FFF2-40B4-BE49-F238E27FC236}">
                <a16:creationId xmlns:a16="http://schemas.microsoft.com/office/drawing/2014/main" id="{E74D7542-E35E-93F7-4EA5-B2DE2B869D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230" y="2803497"/>
            <a:ext cx="6324600" cy="5491241"/>
          </a:xfrm>
          <a:prstGeom prst="rect">
            <a:avLst/>
          </a:prstGeom>
        </p:spPr>
      </p:pic>
      <p:pic>
        <p:nvPicPr>
          <p:cNvPr id="17" name="Picture 16">
            <a:extLst>
              <a:ext uri="{FF2B5EF4-FFF2-40B4-BE49-F238E27FC236}">
                <a16:creationId xmlns:a16="http://schemas.microsoft.com/office/drawing/2014/main" id="{E8EEB787-BB56-2A00-2FB2-8EB7029B71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63400" y="2781300"/>
            <a:ext cx="6324600" cy="5491241"/>
          </a:xfrm>
          <a:prstGeom prst="rect">
            <a:avLst/>
          </a:prstGeom>
        </p:spPr>
      </p:pic>
    </p:spTree>
    <p:extLst>
      <p:ext uri="{BB962C8B-B14F-4D97-AF65-F5344CB8AC3E}">
        <p14:creationId xmlns:p14="http://schemas.microsoft.com/office/powerpoint/2010/main" val="683444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D614-24D1-C98E-13FA-A78D2719B0F4}"/>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64934650-B62A-5523-2D98-A6073F4FB481}"/>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2" name="TextBox 11">
            <a:extLst>
              <a:ext uri="{FF2B5EF4-FFF2-40B4-BE49-F238E27FC236}">
                <a16:creationId xmlns:a16="http://schemas.microsoft.com/office/drawing/2014/main" id="{5BB149DA-BCCD-A486-6B51-EBF0F8137719}"/>
              </a:ext>
            </a:extLst>
          </p:cNvPr>
          <p:cNvSpPr txBox="1"/>
          <p:nvPr/>
        </p:nvSpPr>
        <p:spPr>
          <a:xfrm>
            <a:off x="2030894" y="797778"/>
            <a:ext cx="14352106" cy="1107996"/>
          </a:xfrm>
          <a:prstGeom prst="rect">
            <a:avLst/>
          </a:prstGeom>
          <a:noFill/>
        </p:spPr>
        <p:txBody>
          <a:bodyPr wrap="square">
            <a:spAutoFit/>
          </a:bodyPr>
          <a:lstStyle/>
          <a:p>
            <a:pPr>
              <a:buNone/>
            </a:pPr>
            <a:r>
              <a:rPr lang="en-US" sz="6600" dirty="0">
                <a:solidFill>
                  <a:srgbClr val="203835"/>
                </a:solidFill>
                <a:effectLst/>
                <a:latin typeface="Arial" panose="020B0604020202020204" pitchFamily="34" charset="0"/>
              </a:rPr>
              <a:t>Nature-based insurance solutions</a:t>
            </a:r>
          </a:p>
        </p:txBody>
      </p:sp>
      <p:sp>
        <p:nvSpPr>
          <p:cNvPr id="2" name="Text Placeholder 3">
            <a:extLst>
              <a:ext uri="{FF2B5EF4-FFF2-40B4-BE49-F238E27FC236}">
                <a16:creationId xmlns:a16="http://schemas.microsoft.com/office/drawing/2014/main" id="{65D3279D-6C27-36D8-90EE-219B4C5E9D99}"/>
              </a:ext>
            </a:extLst>
          </p:cNvPr>
          <p:cNvSpPr txBox="1">
            <a:spLocks/>
          </p:cNvSpPr>
          <p:nvPr/>
        </p:nvSpPr>
        <p:spPr>
          <a:xfrm>
            <a:off x="609600" y="7511122"/>
            <a:ext cx="5699396" cy="12839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b="1" i="0" dirty="0">
                <a:solidFill>
                  <a:schemeClr val="tx1"/>
                </a:solidFill>
                <a:latin typeface="DM Sans" pitchFamily="2" charset="77"/>
              </a:rPr>
              <a:t>Unprotected agricultural </a:t>
            </a:r>
            <a:r>
              <a:rPr lang="en-GB" b="1" dirty="0">
                <a:latin typeface="DM Sans" pitchFamily="2" charset="77"/>
              </a:rPr>
              <a:t>property </a:t>
            </a:r>
            <a:r>
              <a:rPr lang="en-GB" i="0" dirty="0">
                <a:solidFill>
                  <a:schemeClr val="tx1"/>
                </a:solidFill>
                <a:latin typeface="DM Sans" pitchFamily="2" charset="77"/>
              </a:rPr>
              <a:t>values theoretically reflect climate risks, but hazard classification maps may not accurately capture the true risk level.</a:t>
            </a:r>
          </a:p>
        </p:txBody>
      </p:sp>
      <p:sp>
        <p:nvSpPr>
          <p:cNvPr id="3" name="Text Placeholder 3">
            <a:extLst>
              <a:ext uri="{FF2B5EF4-FFF2-40B4-BE49-F238E27FC236}">
                <a16:creationId xmlns:a16="http://schemas.microsoft.com/office/drawing/2014/main" id="{E5E29186-3D90-B157-92E8-BD0C01533B59}"/>
              </a:ext>
            </a:extLst>
          </p:cNvPr>
          <p:cNvSpPr txBox="1">
            <a:spLocks/>
          </p:cNvSpPr>
          <p:nvPr/>
        </p:nvSpPr>
        <p:spPr>
          <a:xfrm>
            <a:off x="6397262" y="7526101"/>
            <a:ext cx="5699396" cy="12839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b="1" i="0" dirty="0">
                <a:solidFill>
                  <a:schemeClr val="tx1"/>
                </a:solidFill>
                <a:latin typeface="DM Sans" pitchFamily="2" charset="77"/>
              </a:rPr>
              <a:t>Insurance protects yield or income </a:t>
            </a:r>
            <a:r>
              <a:rPr lang="en-GB" i="0" dirty="0">
                <a:solidFill>
                  <a:schemeClr val="tx1"/>
                </a:solidFill>
                <a:latin typeface="DM Sans" pitchFamily="2" charset="77"/>
              </a:rPr>
              <a:t>from climate-related damage but offers little incentive to reduce risk beyond contract terms; coverage may be lost if it becomes unsustainable.</a:t>
            </a:r>
          </a:p>
        </p:txBody>
      </p:sp>
      <p:sp>
        <p:nvSpPr>
          <p:cNvPr id="4" name="Text Placeholder 3">
            <a:extLst>
              <a:ext uri="{FF2B5EF4-FFF2-40B4-BE49-F238E27FC236}">
                <a16:creationId xmlns:a16="http://schemas.microsoft.com/office/drawing/2014/main" id="{735D60ED-4502-4D42-5214-073DACF90D06}"/>
              </a:ext>
            </a:extLst>
          </p:cNvPr>
          <p:cNvSpPr txBox="1">
            <a:spLocks/>
          </p:cNvSpPr>
          <p:nvPr/>
        </p:nvSpPr>
        <p:spPr>
          <a:xfrm>
            <a:off x="12447408" y="7505700"/>
            <a:ext cx="5699395" cy="12839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b="1" i="0" dirty="0">
                <a:solidFill>
                  <a:schemeClr val="tx1"/>
                </a:solidFill>
                <a:latin typeface="DM Sans" pitchFamily="2" charset="77"/>
              </a:rPr>
              <a:t>Insurance promotes risk reduction </a:t>
            </a:r>
            <a:r>
              <a:rPr lang="en-GB" i="0" dirty="0">
                <a:solidFill>
                  <a:schemeClr val="tx1"/>
                </a:solidFill>
                <a:latin typeface="DM Sans" pitchFamily="2" charset="77"/>
              </a:rPr>
              <a:t>through contracts and innovative schemes, fostering confidence in continued coverage as climate-related damage rises.</a:t>
            </a:r>
          </a:p>
        </p:txBody>
      </p:sp>
      <p:pic>
        <p:nvPicPr>
          <p:cNvPr id="6" name="Picture 5">
            <a:extLst>
              <a:ext uri="{FF2B5EF4-FFF2-40B4-BE49-F238E27FC236}">
                <a16:creationId xmlns:a16="http://schemas.microsoft.com/office/drawing/2014/main" id="{C053EC10-E111-E69C-E9B2-EE42A8E684F6}"/>
              </a:ext>
            </a:extLst>
          </p:cNvPr>
          <p:cNvPicPr>
            <a:picLocks noChangeAspect="1"/>
          </p:cNvPicPr>
          <p:nvPr/>
        </p:nvPicPr>
        <p:blipFill>
          <a:blip r:embed="rId4"/>
          <a:stretch>
            <a:fillRect/>
          </a:stretch>
        </p:blipFill>
        <p:spPr>
          <a:xfrm>
            <a:off x="152400" y="2019300"/>
            <a:ext cx="6244862" cy="5422009"/>
          </a:xfrm>
          <a:prstGeom prst="rect">
            <a:avLst/>
          </a:prstGeom>
        </p:spPr>
      </p:pic>
      <p:pic>
        <p:nvPicPr>
          <p:cNvPr id="7" name="Picture 6">
            <a:extLst>
              <a:ext uri="{FF2B5EF4-FFF2-40B4-BE49-F238E27FC236}">
                <a16:creationId xmlns:a16="http://schemas.microsoft.com/office/drawing/2014/main" id="{FAAC26B4-C97F-CAFB-FE4C-DAFD00DB8043}"/>
              </a:ext>
            </a:extLst>
          </p:cNvPr>
          <p:cNvPicPr>
            <a:picLocks noChangeAspect="1"/>
          </p:cNvPicPr>
          <p:nvPr/>
        </p:nvPicPr>
        <p:blipFill>
          <a:blip r:embed="rId5"/>
          <a:stretch>
            <a:fillRect/>
          </a:stretch>
        </p:blipFill>
        <p:spPr>
          <a:xfrm>
            <a:off x="6154575" y="2019300"/>
            <a:ext cx="6241825" cy="5419373"/>
          </a:xfrm>
          <a:prstGeom prst="rect">
            <a:avLst/>
          </a:prstGeom>
        </p:spPr>
      </p:pic>
      <p:pic>
        <p:nvPicPr>
          <p:cNvPr id="8" name="Picture 7" descr="A tractor on a field&#10;&#10;AI-generated content may be incorrect.">
            <a:extLst>
              <a:ext uri="{FF2B5EF4-FFF2-40B4-BE49-F238E27FC236}">
                <a16:creationId xmlns:a16="http://schemas.microsoft.com/office/drawing/2014/main" id="{A3FFD674-E950-AE46-1475-AB4611CBE261}"/>
              </a:ext>
            </a:extLst>
          </p:cNvPr>
          <p:cNvPicPr>
            <a:picLocks noChangeAspect="1"/>
          </p:cNvPicPr>
          <p:nvPr/>
        </p:nvPicPr>
        <p:blipFill>
          <a:blip r:embed="rId6"/>
          <a:stretch>
            <a:fillRect/>
          </a:stretch>
        </p:blipFill>
        <p:spPr>
          <a:xfrm>
            <a:off x="11836851" y="2019300"/>
            <a:ext cx="6241825" cy="5419373"/>
          </a:xfrm>
          <a:prstGeom prst="rect">
            <a:avLst/>
          </a:prstGeom>
        </p:spPr>
      </p:pic>
    </p:spTree>
    <p:extLst>
      <p:ext uri="{BB962C8B-B14F-4D97-AF65-F5344CB8AC3E}">
        <p14:creationId xmlns:p14="http://schemas.microsoft.com/office/powerpoint/2010/main" val="2171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7A2B3-3B83-4B30-85AF-6BF9885E8D7A}"/>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1C08D1A0-806F-4B68-A6AA-E10CD670ADFB}"/>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2" name="TextBox 11">
            <a:extLst>
              <a:ext uri="{FF2B5EF4-FFF2-40B4-BE49-F238E27FC236}">
                <a16:creationId xmlns:a16="http://schemas.microsoft.com/office/drawing/2014/main" id="{132967D5-B0FF-66AF-8397-F5E49F3EFE38}"/>
              </a:ext>
            </a:extLst>
          </p:cNvPr>
          <p:cNvSpPr txBox="1"/>
          <p:nvPr/>
        </p:nvSpPr>
        <p:spPr>
          <a:xfrm>
            <a:off x="2030894" y="797778"/>
            <a:ext cx="14352106" cy="1107996"/>
          </a:xfrm>
          <a:prstGeom prst="rect">
            <a:avLst/>
          </a:prstGeom>
          <a:noFill/>
        </p:spPr>
        <p:txBody>
          <a:bodyPr wrap="square">
            <a:spAutoFit/>
          </a:bodyPr>
          <a:lstStyle/>
          <a:p>
            <a:pPr>
              <a:buNone/>
            </a:pPr>
            <a:r>
              <a:rPr lang="en-US" sz="6600" dirty="0">
                <a:solidFill>
                  <a:srgbClr val="203835"/>
                </a:solidFill>
                <a:effectLst/>
                <a:latin typeface="Arial" panose="020B0604020202020204" pitchFamily="34" charset="0"/>
              </a:rPr>
              <a:t>Nature-based insurance solutions</a:t>
            </a:r>
          </a:p>
        </p:txBody>
      </p:sp>
      <p:pic>
        <p:nvPicPr>
          <p:cNvPr id="9" name="Picture 8">
            <a:extLst>
              <a:ext uri="{FF2B5EF4-FFF2-40B4-BE49-F238E27FC236}">
                <a16:creationId xmlns:a16="http://schemas.microsoft.com/office/drawing/2014/main" id="{B7F9D789-62B7-94DD-A8D4-9F03A4B607BF}"/>
              </a:ext>
            </a:extLst>
          </p:cNvPr>
          <p:cNvPicPr>
            <a:picLocks noChangeAspect="1"/>
          </p:cNvPicPr>
          <p:nvPr/>
        </p:nvPicPr>
        <p:blipFill>
          <a:blip r:embed="rId4"/>
          <a:stretch>
            <a:fillRect/>
          </a:stretch>
        </p:blipFill>
        <p:spPr>
          <a:xfrm>
            <a:off x="11529997" y="2561294"/>
            <a:ext cx="7139003" cy="3877606"/>
          </a:xfrm>
          <a:prstGeom prst="rect">
            <a:avLst/>
          </a:prstGeom>
        </p:spPr>
      </p:pic>
      <p:sp>
        <p:nvSpPr>
          <p:cNvPr id="10" name="TextBox 9">
            <a:extLst>
              <a:ext uri="{FF2B5EF4-FFF2-40B4-BE49-F238E27FC236}">
                <a16:creationId xmlns:a16="http://schemas.microsoft.com/office/drawing/2014/main" id="{0497DAA1-C1ED-4EFE-3B22-F6BCE29F0CFC}"/>
              </a:ext>
            </a:extLst>
          </p:cNvPr>
          <p:cNvSpPr txBox="1"/>
          <p:nvPr/>
        </p:nvSpPr>
        <p:spPr>
          <a:xfrm>
            <a:off x="1295400" y="7401360"/>
            <a:ext cx="15087600" cy="2677656"/>
          </a:xfrm>
          <a:prstGeom prst="rect">
            <a:avLst/>
          </a:prstGeom>
          <a:noFill/>
        </p:spPr>
        <p:txBody>
          <a:bodyPr wrap="square" rtlCol="0">
            <a:spAutoFit/>
          </a:bodyPr>
          <a:lstStyle/>
          <a:p>
            <a:r>
              <a:rPr lang="en-US" sz="2800" dirty="0">
                <a:latin typeface="DM Sans" pitchFamily="2" charset="77"/>
              </a:rPr>
              <a:t>Rural areas and low-value land uses can serve as </a:t>
            </a:r>
            <a:r>
              <a:rPr lang="en-US" sz="2800" b="1" dirty="0">
                <a:latin typeface="DM Sans" pitchFamily="2" charset="77"/>
              </a:rPr>
              <a:t>natural buffers</a:t>
            </a:r>
            <a:r>
              <a:rPr lang="en-US" sz="2800" dirty="0">
                <a:latin typeface="DM Sans" pitchFamily="2" charset="77"/>
              </a:rPr>
              <a:t>, protecting urban centers and high-value properties from climate-related hazards such as flooding. Wetlands, forests, and agricultural lands can </a:t>
            </a:r>
            <a:r>
              <a:rPr lang="en-US" sz="2800" b="1" dirty="0">
                <a:latin typeface="DM Sans" pitchFamily="2" charset="77"/>
              </a:rPr>
              <a:t>absorb excess water, reduce runoff, and </a:t>
            </a:r>
            <a:r>
              <a:rPr lang="en-US" sz="2800" dirty="0">
                <a:latin typeface="DM Sans" pitchFamily="2" charset="77"/>
              </a:rPr>
              <a:t>enhance resilience. Strategic land-use planning that preserves and restores these areas not only safeguards urban infrastructure but also supports </a:t>
            </a:r>
            <a:r>
              <a:rPr lang="en-US" sz="2800" b="1" dirty="0">
                <a:latin typeface="DM Sans" pitchFamily="2" charset="77"/>
              </a:rPr>
              <a:t>biodiversity and sustainable water and land management</a:t>
            </a:r>
            <a:r>
              <a:rPr lang="en-US" sz="2800" dirty="0">
                <a:latin typeface="DM Sans" pitchFamily="2" charset="77"/>
              </a:rPr>
              <a:t>.</a:t>
            </a:r>
            <a:endParaRPr lang="it-IT" sz="2800" dirty="0">
              <a:latin typeface="DM Sans" pitchFamily="2" charset="77"/>
            </a:endParaRPr>
          </a:p>
        </p:txBody>
      </p:sp>
      <p:pic>
        <p:nvPicPr>
          <p:cNvPr id="11" name="Picture 10">
            <a:extLst>
              <a:ext uri="{FF2B5EF4-FFF2-40B4-BE49-F238E27FC236}">
                <a16:creationId xmlns:a16="http://schemas.microsoft.com/office/drawing/2014/main" id="{62A56078-81F8-414A-8534-DACF65A17BC6}"/>
              </a:ext>
            </a:extLst>
          </p:cNvPr>
          <p:cNvPicPr>
            <a:picLocks noChangeAspect="1"/>
          </p:cNvPicPr>
          <p:nvPr/>
        </p:nvPicPr>
        <p:blipFill>
          <a:blip r:embed="rId5"/>
          <a:stretch>
            <a:fillRect/>
          </a:stretch>
        </p:blipFill>
        <p:spPr>
          <a:xfrm>
            <a:off x="3722967" y="2561294"/>
            <a:ext cx="4698353" cy="5207198"/>
          </a:xfrm>
          <a:prstGeom prst="rect">
            <a:avLst/>
          </a:prstGeom>
        </p:spPr>
      </p:pic>
      <p:pic>
        <p:nvPicPr>
          <p:cNvPr id="13" name="Picture 12">
            <a:extLst>
              <a:ext uri="{FF2B5EF4-FFF2-40B4-BE49-F238E27FC236}">
                <a16:creationId xmlns:a16="http://schemas.microsoft.com/office/drawing/2014/main" id="{465D3EAB-2AC1-B915-29F4-C625191CBDB9}"/>
              </a:ext>
            </a:extLst>
          </p:cNvPr>
          <p:cNvPicPr>
            <a:picLocks noChangeAspect="1"/>
          </p:cNvPicPr>
          <p:nvPr/>
        </p:nvPicPr>
        <p:blipFill>
          <a:blip r:embed="rId6"/>
          <a:stretch>
            <a:fillRect/>
          </a:stretch>
        </p:blipFill>
        <p:spPr>
          <a:xfrm>
            <a:off x="6960250" y="3771900"/>
            <a:ext cx="4698350" cy="2949329"/>
          </a:xfrm>
          <a:prstGeom prst="rect">
            <a:avLst/>
          </a:prstGeom>
        </p:spPr>
      </p:pic>
      <p:pic>
        <p:nvPicPr>
          <p:cNvPr id="14" name="Picture 13">
            <a:extLst>
              <a:ext uri="{FF2B5EF4-FFF2-40B4-BE49-F238E27FC236}">
                <a16:creationId xmlns:a16="http://schemas.microsoft.com/office/drawing/2014/main" id="{C24E5BA1-A941-4DCC-1174-D5FD004D0C15}"/>
              </a:ext>
            </a:extLst>
          </p:cNvPr>
          <p:cNvPicPr>
            <a:picLocks noChangeAspect="1"/>
          </p:cNvPicPr>
          <p:nvPr/>
        </p:nvPicPr>
        <p:blipFill>
          <a:blip r:embed="rId7"/>
          <a:stretch>
            <a:fillRect/>
          </a:stretch>
        </p:blipFill>
        <p:spPr>
          <a:xfrm>
            <a:off x="-304800" y="3619500"/>
            <a:ext cx="4876969" cy="3092157"/>
          </a:xfrm>
          <a:prstGeom prst="rect">
            <a:avLst/>
          </a:prstGeom>
        </p:spPr>
      </p:pic>
    </p:spTree>
    <p:extLst>
      <p:ext uri="{BB962C8B-B14F-4D97-AF65-F5344CB8AC3E}">
        <p14:creationId xmlns:p14="http://schemas.microsoft.com/office/powerpoint/2010/main" val="3134670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180496"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flipV="1">
            <a:off x="-156575" y="-31315"/>
            <a:ext cx="6294694" cy="2588693"/>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Freeform 4">
            <a:hlinkClick r:id="rId4" tooltip="https://www.instagram.com/transcend_horizon/"/>
          </p:cNvPr>
          <p:cNvSpPr/>
          <p:nvPr/>
        </p:nvSpPr>
        <p:spPr>
          <a:xfrm>
            <a:off x="9144000" y="4363643"/>
            <a:ext cx="940290" cy="940290"/>
          </a:xfrm>
          <a:custGeom>
            <a:avLst/>
            <a:gdLst/>
            <a:ahLst/>
            <a:cxnLst/>
            <a:rect l="l" t="t" r="r" b="b"/>
            <a:pathLst>
              <a:path w="940290" h="940290">
                <a:moveTo>
                  <a:pt x="0" y="0"/>
                </a:moveTo>
                <a:lnTo>
                  <a:pt x="940290" y="0"/>
                </a:lnTo>
                <a:lnTo>
                  <a:pt x="940290" y="940290"/>
                </a:lnTo>
                <a:lnTo>
                  <a:pt x="0" y="94029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hlinkClick r:id="rId6" tooltip="https://www.linkedin.com/company/transcend-research-project"/>
          </p:cNvPr>
          <p:cNvSpPr/>
          <p:nvPr/>
        </p:nvSpPr>
        <p:spPr>
          <a:xfrm>
            <a:off x="9144000" y="2632200"/>
            <a:ext cx="893243" cy="893243"/>
          </a:xfrm>
          <a:custGeom>
            <a:avLst/>
            <a:gdLst/>
            <a:ahLst/>
            <a:cxnLst/>
            <a:rect l="l" t="t" r="r" b="b"/>
            <a:pathLst>
              <a:path w="893243" h="893243">
                <a:moveTo>
                  <a:pt x="0" y="0"/>
                </a:moveTo>
                <a:lnTo>
                  <a:pt x="893243" y="0"/>
                </a:lnTo>
                <a:lnTo>
                  <a:pt x="893243" y="893243"/>
                </a:lnTo>
                <a:lnTo>
                  <a:pt x="0" y="893243"/>
                </a:lnTo>
                <a:lnTo>
                  <a:pt x="0" y="0"/>
                </a:lnTo>
                <a:close/>
              </a:path>
            </a:pathLst>
          </a:custGeom>
          <a:blipFill>
            <a:blip r:embed="rId7"/>
            <a:stretch>
              <a:fillRect/>
            </a:stretch>
          </a:blipFill>
        </p:spPr>
        <p:txBody>
          <a:bodyPr/>
          <a:lstStyle/>
          <a:p>
            <a:endParaRPr lang="en-US"/>
          </a:p>
        </p:txBody>
      </p:sp>
      <p:sp>
        <p:nvSpPr>
          <p:cNvPr id="6" name="Freeform 6">
            <a:hlinkClick r:id="rId8" tooltip="https://transcendresearchproject.com"/>
          </p:cNvPr>
          <p:cNvSpPr/>
          <p:nvPr/>
        </p:nvSpPr>
        <p:spPr>
          <a:xfrm>
            <a:off x="9242932" y="7499667"/>
            <a:ext cx="967569" cy="972432"/>
          </a:xfrm>
          <a:custGeom>
            <a:avLst/>
            <a:gdLst/>
            <a:ahLst/>
            <a:cxnLst/>
            <a:rect l="l" t="t" r="r" b="b"/>
            <a:pathLst>
              <a:path w="967569" h="972432">
                <a:moveTo>
                  <a:pt x="0" y="0"/>
                </a:moveTo>
                <a:lnTo>
                  <a:pt x="967570" y="0"/>
                </a:lnTo>
                <a:lnTo>
                  <a:pt x="967570" y="972431"/>
                </a:lnTo>
                <a:lnTo>
                  <a:pt x="0" y="97243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TextBox 7"/>
          <p:cNvSpPr txBox="1"/>
          <p:nvPr/>
        </p:nvSpPr>
        <p:spPr>
          <a:xfrm>
            <a:off x="2352675" y="2722770"/>
            <a:ext cx="4844753" cy="995650"/>
          </a:xfrm>
          <a:prstGeom prst="rect">
            <a:avLst/>
          </a:prstGeom>
        </p:spPr>
        <p:txBody>
          <a:bodyPr lIns="0" tIns="0" rIns="0" bIns="0" rtlCol="0" anchor="t">
            <a:spAutoFit/>
          </a:bodyPr>
          <a:lstStyle/>
          <a:p>
            <a:pPr algn="ctr">
              <a:lnSpc>
                <a:spcPts val="8121"/>
              </a:lnSpc>
              <a:spcBef>
                <a:spcPct val="0"/>
              </a:spcBef>
            </a:pPr>
            <a:r>
              <a:rPr lang="en-US" sz="5801" b="1" dirty="0">
                <a:solidFill>
                  <a:srgbClr val="345B9C"/>
                </a:solidFill>
                <a:latin typeface="DM Sans Bold"/>
                <a:ea typeface="DM Sans Bold"/>
                <a:cs typeface="DM Sans Bold"/>
                <a:sym typeface="DM Sans Bold"/>
              </a:rPr>
              <a:t>Follow us!</a:t>
            </a:r>
          </a:p>
        </p:txBody>
      </p:sp>
      <p:sp>
        <p:nvSpPr>
          <p:cNvPr id="8" name="Freeform 8"/>
          <p:cNvSpPr/>
          <p:nvPr/>
        </p:nvSpPr>
        <p:spPr>
          <a:xfrm>
            <a:off x="3677185" y="5128418"/>
            <a:ext cx="2195734" cy="2195734"/>
          </a:xfrm>
          <a:custGeom>
            <a:avLst/>
            <a:gdLst/>
            <a:ahLst/>
            <a:cxnLst/>
            <a:rect l="l" t="t" r="r" b="b"/>
            <a:pathLst>
              <a:path w="2195734" h="2195734">
                <a:moveTo>
                  <a:pt x="0" y="0"/>
                </a:moveTo>
                <a:lnTo>
                  <a:pt x="2195734" y="0"/>
                </a:lnTo>
                <a:lnTo>
                  <a:pt x="2195734" y="2195733"/>
                </a:lnTo>
                <a:lnTo>
                  <a:pt x="0" y="2195733"/>
                </a:lnTo>
                <a:lnTo>
                  <a:pt x="0" y="0"/>
                </a:lnTo>
                <a:close/>
              </a:path>
            </a:pathLst>
          </a:custGeom>
          <a:blipFill>
            <a:blip r:embed="rId10"/>
            <a:stretch>
              <a:fillRect/>
            </a:stretch>
          </a:blipFill>
        </p:spPr>
        <p:txBody>
          <a:bodyPr/>
          <a:lstStyle/>
          <a:p>
            <a:endParaRPr lang="en-US"/>
          </a:p>
        </p:txBody>
      </p:sp>
      <p:sp>
        <p:nvSpPr>
          <p:cNvPr id="9" name="Freeform 9"/>
          <p:cNvSpPr/>
          <p:nvPr/>
        </p:nvSpPr>
        <p:spPr>
          <a:xfrm>
            <a:off x="9242932" y="6144239"/>
            <a:ext cx="841358" cy="622605"/>
          </a:xfrm>
          <a:custGeom>
            <a:avLst/>
            <a:gdLst/>
            <a:ahLst/>
            <a:cxnLst/>
            <a:rect l="l" t="t" r="r" b="b"/>
            <a:pathLst>
              <a:path w="841358" h="622605">
                <a:moveTo>
                  <a:pt x="0" y="0"/>
                </a:moveTo>
                <a:lnTo>
                  <a:pt x="841358" y="0"/>
                </a:lnTo>
                <a:lnTo>
                  <a:pt x="841358" y="622605"/>
                </a:lnTo>
                <a:lnTo>
                  <a:pt x="0" y="62260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TextBox 10"/>
          <p:cNvSpPr txBox="1"/>
          <p:nvPr/>
        </p:nvSpPr>
        <p:spPr>
          <a:xfrm>
            <a:off x="10467752" y="7700590"/>
            <a:ext cx="7456587" cy="523477"/>
          </a:xfrm>
          <a:prstGeom prst="rect">
            <a:avLst/>
          </a:prstGeom>
        </p:spPr>
        <p:txBody>
          <a:bodyPr lIns="0" tIns="0" rIns="0" bIns="0" rtlCol="0" anchor="t">
            <a:spAutoFit/>
          </a:bodyPr>
          <a:lstStyle/>
          <a:p>
            <a:pPr algn="ctr">
              <a:lnSpc>
                <a:spcPts val="4250"/>
              </a:lnSpc>
              <a:spcBef>
                <a:spcPct val="0"/>
              </a:spcBef>
            </a:pPr>
            <a:r>
              <a:rPr lang="en-US" sz="3036" b="1" dirty="0">
                <a:solidFill>
                  <a:srgbClr val="345B9C"/>
                </a:solidFill>
                <a:latin typeface="DM Sans Bold"/>
                <a:sym typeface="DM Sans Bold"/>
                <a:hlinkClick r:id="rId8" tooltip="https://transcendresearchproject.com">
                  <a:extLst>
                    <a:ext uri="{A12FA001-AC4F-418D-AE19-62706E023703}">
                      <ahyp:hlinkClr xmlns:ahyp="http://schemas.microsoft.com/office/drawing/2018/hyperlinkcolor" val="tx"/>
                    </a:ext>
                  </a:extLst>
                </a:hlinkClick>
              </a:rPr>
              <a:t>https://transcendresearchproject.com/</a:t>
            </a:r>
          </a:p>
        </p:txBody>
      </p:sp>
      <p:sp>
        <p:nvSpPr>
          <p:cNvPr id="11" name="TextBox 11"/>
          <p:cNvSpPr txBox="1"/>
          <p:nvPr/>
        </p:nvSpPr>
        <p:spPr>
          <a:xfrm>
            <a:off x="10467752" y="2812649"/>
            <a:ext cx="5873453" cy="513435"/>
          </a:xfrm>
          <a:prstGeom prst="rect">
            <a:avLst/>
          </a:prstGeom>
        </p:spPr>
        <p:txBody>
          <a:bodyPr lIns="0" tIns="0" rIns="0" bIns="0" rtlCol="0" anchor="t">
            <a:spAutoFit/>
          </a:bodyPr>
          <a:lstStyle/>
          <a:p>
            <a:pPr algn="l">
              <a:lnSpc>
                <a:spcPts val="4250"/>
              </a:lnSpc>
            </a:pPr>
            <a:r>
              <a:rPr lang="en-US" sz="3036" b="1" dirty="0">
                <a:solidFill>
                  <a:srgbClr val="345B9C"/>
                </a:solidFill>
                <a:latin typeface="DM Sans Bold"/>
                <a:ea typeface="DM Sans Bold"/>
                <a:cs typeface="DM Sans Bold"/>
                <a:sym typeface="DM Sans Bold"/>
              </a:rPr>
              <a:t>@</a:t>
            </a:r>
            <a:r>
              <a:rPr lang="en-US" sz="3036" b="1" dirty="0" err="1">
                <a:solidFill>
                  <a:srgbClr val="345B9C"/>
                </a:solidFill>
                <a:latin typeface="DM Sans Bold"/>
                <a:ea typeface="DM Sans Bold"/>
                <a:cs typeface="DM Sans Bold"/>
                <a:sym typeface="DM Sans Bold"/>
              </a:rPr>
              <a:t>transcend_research_project</a:t>
            </a:r>
            <a:endParaRPr lang="en-US" sz="3036" b="1" dirty="0">
              <a:solidFill>
                <a:srgbClr val="345B9C"/>
              </a:solidFill>
              <a:latin typeface="DM Sans Bold"/>
              <a:ea typeface="DM Sans Bold"/>
              <a:cs typeface="DM Sans Bold"/>
              <a:sym typeface="DM Sans Bold"/>
            </a:endParaRPr>
          </a:p>
        </p:txBody>
      </p:sp>
      <p:sp>
        <p:nvSpPr>
          <p:cNvPr id="12" name="TextBox 12"/>
          <p:cNvSpPr txBox="1"/>
          <p:nvPr/>
        </p:nvSpPr>
        <p:spPr>
          <a:xfrm>
            <a:off x="10467752" y="4499029"/>
            <a:ext cx="3964881" cy="513435"/>
          </a:xfrm>
          <a:prstGeom prst="rect">
            <a:avLst/>
          </a:prstGeom>
        </p:spPr>
        <p:txBody>
          <a:bodyPr lIns="0" tIns="0" rIns="0" bIns="0" rtlCol="0" anchor="t">
            <a:spAutoFit/>
          </a:bodyPr>
          <a:lstStyle/>
          <a:p>
            <a:pPr algn="l">
              <a:lnSpc>
                <a:spcPts val="4250"/>
              </a:lnSpc>
            </a:pPr>
            <a:r>
              <a:rPr lang="en-US" sz="3036" b="1" dirty="0">
                <a:solidFill>
                  <a:srgbClr val="345B9C"/>
                </a:solidFill>
                <a:latin typeface="DM Sans Bold"/>
                <a:ea typeface="DM Sans Bold"/>
                <a:cs typeface="DM Sans Bold"/>
                <a:sym typeface="DM Sans Bold"/>
              </a:rPr>
              <a:t>@</a:t>
            </a:r>
            <a:r>
              <a:rPr lang="en-US" sz="3036" b="1" dirty="0" err="1">
                <a:solidFill>
                  <a:srgbClr val="345B9C"/>
                </a:solidFill>
                <a:latin typeface="DM Sans Bold"/>
                <a:ea typeface="DM Sans Bold"/>
                <a:cs typeface="DM Sans Bold"/>
                <a:sym typeface="DM Sans Bold"/>
              </a:rPr>
              <a:t>transcend_horizon</a:t>
            </a:r>
            <a:endParaRPr lang="en-US" sz="3036" b="1" dirty="0">
              <a:solidFill>
                <a:srgbClr val="345B9C"/>
              </a:solidFill>
              <a:latin typeface="DM Sans Bold"/>
              <a:ea typeface="DM Sans Bold"/>
              <a:cs typeface="DM Sans Bold"/>
              <a:sym typeface="DM Sans Bold"/>
            </a:endParaRPr>
          </a:p>
        </p:txBody>
      </p:sp>
      <p:sp>
        <p:nvSpPr>
          <p:cNvPr id="13" name="TextBox 13"/>
          <p:cNvSpPr txBox="1"/>
          <p:nvPr/>
        </p:nvSpPr>
        <p:spPr>
          <a:xfrm>
            <a:off x="10467752" y="6169134"/>
            <a:ext cx="3799483" cy="1046835"/>
          </a:xfrm>
          <a:prstGeom prst="rect">
            <a:avLst/>
          </a:prstGeom>
        </p:spPr>
        <p:txBody>
          <a:bodyPr lIns="0" tIns="0" rIns="0" bIns="0" rtlCol="0" anchor="t">
            <a:spAutoFit/>
          </a:bodyPr>
          <a:lstStyle/>
          <a:p>
            <a:pPr algn="l">
              <a:lnSpc>
                <a:spcPts val="4250"/>
              </a:lnSpc>
            </a:pPr>
            <a:r>
              <a:rPr lang="en-US" sz="3036" b="1" dirty="0">
                <a:solidFill>
                  <a:srgbClr val="345B9C"/>
                </a:solidFill>
                <a:latin typeface="DM Sans Bold"/>
                <a:ea typeface="DM Sans Bold"/>
                <a:cs typeface="DM Sans Bold"/>
                <a:sym typeface="DM Sans Bold"/>
              </a:rPr>
              <a:t>@TRANSCEND-zs4rl</a:t>
            </a:r>
          </a:p>
          <a:p>
            <a:pPr algn="l">
              <a:lnSpc>
                <a:spcPts val="4250"/>
              </a:lnSpc>
            </a:pPr>
            <a:endParaRPr lang="en-US" sz="3036" b="1" dirty="0">
              <a:solidFill>
                <a:srgbClr val="345B9C"/>
              </a:solidFill>
              <a:latin typeface="DM Sans Bold"/>
              <a:ea typeface="DM Sans Bold"/>
              <a:cs typeface="DM Sans Bold"/>
              <a:sym typeface="DM Sans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0" y="-278603"/>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0" y="2231932"/>
            <a:ext cx="18468496" cy="8055068"/>
            <a:chOff x="0" y="0"/>
            <a:chExt cx="24504331" cy="11449227"/>
          </a:xfrm>
        </p:grpSpPr>
        <p:sp>
          <p:nvSpPr>
            <p:cNvPr id="4" name="Freeform 4"/>
            <p:cNvSpPr/>
            <p:nvPr/>
          </p:nvSpPr>
          <p:spPr>
            <a:xfrm>
              <a:off x="0" y="0"/>
              <a:ext cx="24504331" cy="11449227"/>
            </a:xfrm>
            <a:custGeom>
              <a:avLst/>
              <a:gdLst/>
              <a:ahLst/>
              <a:cxnLst/>
              <a:rect l="l" t="t" r="r" b="b"/>
              <a:pathLst>
                <a:path w="24504331" h="11449227">
                  <a:moveTo>
                    <a:pt x="0" y="0"/>
                  </a:moveTo>
                  <a:lnTo>
                    <a:pt x="24504331" y="0"/>
                  </a:lnTo>
                  <a:lnTo>
                    <a:pt x="24504331" y="11449227"/>
                  </a:lnTo>
                  <a:lnTo>
                    <a:pt x="0" y="11449227"/>
                  </a:lnTo>
                  <a:lnTo>
                    <a:pt x="0" y="0"/>
                  </a:lnTo>
                  <a:close/>
                </a:path>
              </a:pathLst>
            </a:custGeom>
            <a:blipFill>
              <a:blip>
                <a:extLst>
                  <a:ext uri="{96DAC541-7B7A-43D3-8B79-37D633B846F1}">
                    <asvg:svgBlip xmlns:asvg="http://schemas.microsoft.com/office/drawing/2016/SVG/main" r:embed="rId3"/>
                  </a:ext>
                </a:extLst>
              </a:blip>
              <a:stretch>
                <a:fillRect l="-18141" t="-1797" r="-5399"/>
              </a:stretch>
            </a:blipFill>
          </p:spPr>
          <p:txBody>
            <a:bodyPr/>
            <a:lstStyle/>
            <a:p>
              <a:endParaRPr lang="en-US"/>
            </a:p>
          </p:txBody>
        </p:sp>
        <p:sp>
          <p:nvSpPr>
            <p:cNvPr id="5" name="Freeform 5"/>
            <p:cNvSpPr/>
            <p:nvPr/>
          </p:nvSpPr>
          <p:spPr>
            <a:xfrm>
              <a:off x="14799532" y="8359929"/>
              <a:ext cx="2114940" cy="2017124"/>
            </a:xfrm>
            <a:custGeom>
              <a:avLst/>
              <a:gdLst/>
              <a:ahLst/>
              <a:cxnLst/>
              <a:rect l="l" t="t" r="r" b="b"/>
              <a:pathLst>
                <a:path w="2114940" h="2017124">
                  <a:moveTo>
                    <a:pt x="0" y="0"/>
                  </a:moveTo>
                  <a:lnTo>
                    <a:pt x="2114940" y="0"/>
                  </a:lnTo>
                  <a:lnTo>
                    <a:pt x="2114940" y="2017124"/>
                  </a:lnTo>
                  <a:lnTo>
                    <a:pt x="0" y="2017124"/>
                  </a:lnTo>
                  <a:lnTo>
                    <a:pt x="0" y="0"/>
                  </a:lnTo>
                  <a:close/>
                </a:path>
              </a:pathLst>
            </a:custGeom>
            <a:blipFill>
              <a:blip r:embed="rId4"/>
              <a:stretch>
                <a:fillRect/>
              </a:stretch>
            </a:blipFill>
          </p:spPr>
          <p:txBody>
            <a:bodyPr/>
            <a:lstStyle/>
            <a:p>
              <a:endParaRPr lang="en-US"/>
            </a:p>
          </p:txBody>
        </p:sp>
        <p:sp>
          <p:nvSpPr>
            <p:cNvPr id="6" name="Freeform 6"/>
            <p:cNvSpPr/>
            <p:nvPr/>
          </p:nvSpPr>
          <p:spPr>
            <a:xfrm>
              <a:off x="3210162" y="2346745"/>
              <a:ext cx="2921901" cy="1365989"/>
            </a:xfrm>
            <a:custGeom>
              <a:avLst/>
              <a:gdLst/>
              <a:ahLst/>
              <a:cxnLst/>
              <a:rect l="l" t="t" r="r" b="b"/>
              <a:pathLst>
                <a:path w="2921901" h="1365989">
                  <a:moveTo>
                    <a:pt x="0" y="0"/>
                  </a:moveTo>
                  <a:lnTo>
                    <a:pt x="2921901" y="0"/>
                  </a:lnTo>
                  <a:lnTo>
                    <a:pt x="2921901" y="1365989"/>
                  </a:lnTo>
                  <a:lnTo>
                    <a:pt x="0" y="1365989"/>
                  </a:lnTo>
                  <a:lnTo>
                    <a:pt x="0" y="0"/>
                  </a:lnTo>
                  <a:close/>
                </a:path>
              </a:pathLst>
            </a:custGeom>
            <a:blipFill>
              <a:blip r:embed="rId5"/>
              <a:stretch>
                <a:fillRect/>
              </a:stretch>
            </a:blipFill>
          </p:spPr>
          <p:txBody>
            <a:bodyPr/>
            <a:lstStyle/>
            <a:p>
              <a:endParaRPr lang="en-US"/>
            </a:p>
          </p:txBody>
        </p:sp>
        <p:sp>
          <p:nvSpPr>
            <p:cNvPr id="7" name="Freeform 7"/>
            <p:cNvSpPr/>
            <p:nvPr/>
          </p:nvSpPr>
          <p:spPr>
            <a:xfrm>
              <a:off x="3925054" y="8727310"/>
              <a:ext cx="2831450" cy="1499003"/>
            </a:xfrm>
            <a:custGeom>
              <a:avLst/>
              <a:gdLst/>
              <a:ahLst/>
              <a:cxnLst/>
              <a:rect l="l" t="t" r="r" b="b"/>
              <a:pathLst>
                <a:path w="2831450" h="1499003">
                  <a:moveTo>
                    <a:pt x="0" y="0"/>
                  </a:moveTo>
                  <a:lnTo>
                    <a:pt x="2831449" y="0"/>
                  </a:lnTo>
                  <a:lnTo>
                    <a:pt x="2831449" y="1499002"/>
                  </a:lnTo>
                  <a:lnTo>
                    <a:pt x="0" y="1499002"/>
                  </a:lnTo>
                  <a:lnTo>
                    <a:pt x="0" y="0"/>
                  </a:lnTo>
                  <a:close/>
                </a:path>
              </a:pathLst>
            </a:custGeom>
            <a:blipFill>
              <a:blip r:embed="rId6"/>
              <a:stretch>
                <a:fillRect/>
              </a:stretch>
            </a:blipFill>
          </p:spPr>
          <p:txBody>
            <a:bodyPr/>
            <a:lstStyle/>
            <a:p>
              <a:endParaRPr lang="en-US"/>
            </a:p>
          </p:txBody>
        </p:sp>
        <p:sp>
          <p:nvSpPr>
            <p:cNvPr id="8" name="Freeform 8"/>
            <p:cNvSpPr/>
            <p:nvPr/>
          </p:nvSpPr>
          <p:spPr>
            <a:xfrm>
              <a:off x="4847860" y="4301195"/>
              <a:ext cx="3817286" cy="1349233"/>
            </a:xfrm>
            <a:custGeom>
              <a:avLst/>
              <a:gdLst/>
              <a:ahLst/>
              <a:cxnLst/>
              <a:rect l="l" t="t" r="r" b="b"/>
              <a:pathLst>
                <a:path w="3817286" h="1349233">
                  <a:moveTo>
                    <a:pt x="0" y="0"/>
                  </a:moveTo>
                  <a:lnTo>
                    <a:pt x="3817286" y="0"/>
                  </a:lnTo>
                  <a:lnTo>
                    <a:pt x="3817286" y="1349234"/>
                  </a:lnTo>
                  <a:lnTo>
                    <a:pt x="0" y="1349234"/>
                  </a:lnTo>
                  <a:lnTo>
                    <a:pt x="0" y="0"/>
                  </a:lnTo>
                  <a:close/>
                </a:path>
              </a:pathLst>
            </a:custGeom>
            <a:blipFill>
              <a:blip r:embed="rId7"/>
              <a:stretch>
                <a:fillRect/>
              </a:stretch>
            </a:blipFill>
          </p:spPr>
          <p:txBody>
            <a:bodyPr/>
            <a:lstStyle/>
            <a:p>
              <a:endParaRPr lang="en-US"/>
            </a:p>
          </p:txBody>
        </p:sp>
        <p:sp>
          <p:nvSpPr>
            <p:cNvPr id="9" name="Freeform 9"/>
            <p:cNvSpPr/>
            <p:nvPr/>
          </p:nvSpPr>
          <p:spPr>
            <a:xfrm>
              <a:off x="8392926" y="8980523"/>
              <a:ext cx="4841830" cy="1245790"/>
            </a:xfrm>
            <a:custGeom>
              <a:avLst/>
              <a:gdLst/>
              <a:ahLst/>
              <a:cxnLst/>
              <a:rect l="l" t="t" r="r" b="b"/>
              <a:pathLst>
                <a:path w="4841830" h="1245790">
                  <a:moveTo>
                    <a:pt x="0" y="0"/>
                  </a:moveTo>
                  <a:lnTo>
                    <a:pt x="4841830" y="0"/>
                  </a:lnTo>
                  <a:lnTo>
                    <a:pt x="4841830" y="1245789"/>
                  </a:lnTo>
                  <a:lnTo>
                    <a:pt x="0" y="12457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8248278" y="8853916"/>
              <a:ext cx="3560496" cy="1229990"/>
            </a:xfrm>
            <a:custGeom>
              <a:avLst/>
              <a:gdLst/>
              <a:ahLst/>
              <a:cxnLst/>
              <a:rect l="l" t="t" r="r" b="b"/>
              <a:pathLst>
                <a:path w="3560496" h="1229990">
                  <a:moveTo>
                    <a:pt x="0" y="0"/>
                  </a:moveTo>
                  <a:lnTo>
                    <a:pt x="3560496" y="0"/>
                  </a:lnTo>
                  <a:lnTo>
                    <a:pt x="3560496" y="1229990"/>
                  </a:lnTo>
                  <a:lnTo>
                    <a:pt x="0" y="1229990"/>
                  </a:lnTo>
                  <a:lnTo>
                    <a:pt x="0" y="0"/>
                  </a:lnTo>
                  <a:close/>
                </a:path>
              </a:pathLst>
            </a:custGeom>
            <a:blipFill>
              <a:blip r:embed="rId9"/>
              <a:stretch>
                <a:fillRect/>
              </a:stretch>
            </a:blipFill>
          </p:spPr>
          <p:txBody>
            <a:bodyPr/>
            <a:lstStyle/>
            <a:p>
              <a:endParaRPr lang="en-US"/>
            </a:p>
          </p:txBody>
        </p:sp>
        <p:sp>
          <p:nvSpPr>
            <p:cNvPr id="11" name="Freeform 11"/>
            <p:cNvSpPr/>
            <p:nvPr/>
          </p:nvSpPr>
          <p:spPr>
            <a:xfrm>
              <a:off x="10289236" y="4301195"/>
              <a:ext cx="3290862" cy="1747448"/>
            </a:xfrm>
            <a:custGeom>
              <a:avLst/>
              <a:gdLst/>
              <a:ahLst/>
              <a:cxnLst/>
              <a:rect l="l" t="t" r="r" b="b"/>
              <a:pathLst>
                <a:path w="3290862" h="1747448">
                  <a:moveTo>
                    <a:pt x="0" y="0"/>
                  </a:moveTo>
                  <a:lnTo>
                    <a:pt x="3290862" y="0"/>
                  </a:lnTo>
                  <a:lnTo>
                    <a:pt x="3290862" y="1747448"/>
                  </a:lnTo>
                  <a:lnTo>
                    <a:pt x="0" y="1747448"/>
                  </a:lnTo>
                  <a:lnTo>
                    <a:pt x="0" y="0"/>
                  </a:lnTo>
                  <a:close/>
                </a:path>
              </a:pathLst>
            </a:custGeom>
            <a:blipFill>
              <a:blip r:embed="rId10"/>
              <a:stretch>
                <a:fillRect/>
              </a:stretch>
            </a:blipFill>
          </p:spPr>
          <p:txBody>
            <a:bodyPr/>
            <a:lstStyle/>
            <a:p>
              <a:endParaRPr lang="en-US"/>
            </a:p>
          </p:txBody>
        </p:sp>
        <p:sp>
          <p:nvSpPr>
            <p:cNvPr id="12" name="Freeform 12"/>
            <p:cNvSpPr/>
            <p:nvPr/>
          </p:nvSpPr>
          <p:spPr>
            <a:xfrm>
              <a:off x="12106698" y="2377154"/>
              <a:ext cx="3750303" cy="1305172"/>
            </a:xfrm>
            <a:custGeom>
              <a:avLst/>
              <a:gdLst/>
              <a:ahLst/>
              <a:cxnLst/>
              <a:rect l="l" t="t" r="r" b="b"/>
              <a:pathLst>
                <a:path w="3750303" h="1305172">
                  <a:moveTo>
                    <a:pt x="0" y="0"/>
                  </a:moveTo>
                  <a:lnTo>
                    <a:pt x="3750304" y="0"/>
                  </a:lnTo>
                  <a:lnTo>
                    <a:pt x="3750304" y="1305171"/>
                  </a:lnTo>
                  <a:lnTo>
                    <a:pt x="0" y="1305171"/>
                  </a:lnTo>
                  <a:lnTo>
                    <a:pt x="0" y="0"/>
                  </a:lnTo>
                  <a:close/>
                </a:path>
              </a:pathLst>
            </a:custGeom>
            <a:blipFill>
              <a:blip r:embed="rId11"/>
              <a:stretch>
                <a:fillRect/>
              </a:stretch>
            </a:blipFill>
          </p:spPr>
          <p:txBody>
            <a:bodyPr/>
            <a:lstStyle/>
            <a:p>
              <a:endParaRPr lang="en-US"/>
            </a:p>
          </p:txBody>
        </p:sp>
        <p:sp>
          <p:nvSpPr>
            <p:cNvPr id="13" name="Freeform 13"/>
            <p:cNvSpPr/>
            <p:nvPr/>
          </p:nvSpPr>
          <p:spPr>
            <a:xfrm>
              <a:off x="17267080" y="2611786"/>
              <a:ext cx="3392092" cy="1070539"/>
            </a:xfrm>
            <a:custGeom>
              <a:avLst/>
              <a:gdLst/>
              <a:ahLst/>
              <a:cxnLst/>
              <a:rect l="l" t="t" r="r" b="b"/>
              <a:pathLst>
                <a:path w="3392092" h="1070539">
                  <a:moveTo>
                    <a:pt x="0" y="0"/>
                  </a:moveTo>
                  <a:lnTo>
                    <a:pt x="3392091" y="0"/>
                  </a:lnTo>
                  <a:lnTo>
                    <a:pt x="3392091" y="1070539"/>
                  </a:lnTo>
                  <a:lnTo>
                    <a:pt x="0" y="1070539"/>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205698" y="4589582"/>
              <a:ext cx="4400123" cy="1170675"/>
            </a:xfrm>
            <a:custGeom>
              <a:avLst/>
              <a:gdLst/>
              <a:ahLst/>
              <a:cxnLst/>
              <a:rect l="l" t="t" r="r" b="b"/>
              <a:pathLst>
                <a:path w="4400123" h="1170675">
                  <a:moveTo>
                    <a:pt x="0" y="0"/>
                  </a:moveTo>
                  <a:lnTo>
                    <a:pt x="4400123" y="0"/>
                  </a:lnTo>
                  <a:lnTo>
                    <a:pt x="4400123" y="1170675"/>
                  </a:lnTo>
                  <a:lnTo>
                    <a:pt x="0" y="1170675"/>
                  </a:lnTo>
                  <a:lnTo>
                    <a:pt x="0" y="0"/>
                  </a:lnTo>
                  <a:close/>
                </a:path>
              </a:pathLst>
            </a:custGeom>
            <a:blipFill>
              <a:blip r:embed="rId13"/>
              <a:stretch>
                <a:fillRect/>
              </a:stretch>
            </a:blipFill>
          </p:spPr>
          <p:txBody>
            <a:bodyPr/>
            <a:lstStyle/>
            <a:p>
              <a:endParaRPr lang="en-US"/>
            </a:p>
          </p:txBody>
        </p:sp>
        <p:sp>
          <p:nvSpPr>
            <p:cNvPr id="15" name="Freeform 15"/>
            <p:cNvSpPr/>
            <p:nvPr/>
          </p:nvSpPr>
          <p:spPr>
            <a:xfrm>
              <a:off x="7765559" y="2278984"/>
              <a:ext cx="2707644" cy="1501511"/>
            </a:xfrm>
            <a:custGeom>
              <a:avLst/>
              <a:gdLst/>
              <a:ahLst/>
              <a:cxnLst/>
              <a:rect l="l" t="t" r="r" b="b"/>
              <a:pathLst>
                <a:path w="2707644" h="1501511">
                  <a:moveTo>
                    <a:pt x="0" y="0"/>
                  </a:moveTo>
                  <a:lnTo>
                    <a:pt x="2707644" y="0"/>
                  </a:lnTo>
                  <a:lnTo>
                    <a:pt x="2707644" y="1501511"/>
                  </a:lnTo>
                  <a:lnTo>
                    <a:pt x="0" y="150151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6" name="Freeform 16"/>
            <p:cNvSpPr/>
            <p:nvPr/>
          </p:nvSpPr>
          <p:spPr>
            <a:xfrm>
              <a:off x="1740064" y="6677083"/>
              <a:ext cx="2772231" cy="1660783"/>
            </a:xfrm>
            <a:custGeom>
              <a:avLst/>
              <a:gdLst/>
              <a:ahLst/>
              <a:cxnLst/>
              <a:rect l="l" t="t" r="r" b="b"/>
              <a:pathLst>
                <a:path w="2772231" h="1660783">
                  <a:moveTo>
                    <a:pt x="0" y="0"/>
                  </a:moveTo>
                  <a:lnTo>
                    <a:pt x="2772230" y="0"/>
                  </a:lnTo>
                  <a:lnTo>
                    <a:pt x="2772230" y="1660784"/>
                  </a:lnTo>
                  <a:lnTo>
                    <a:pt x="0" y="1660784"/>
                  </a:lnTo>
                  <a:lnTo>
                    <a:pt x="0" y="0"/>
                  </a:lnTo>
                  <a:close/>
                </a:path>
              </a:pathLst>
            </a:custGeom>
            <a:blipFill>
              <a:blip r:embed="rId15"/>
              <a:stretch>
                <a:fillRect/>
              </a:stretch>
            </a:blipFill>
          </p:spPr>
          <p:txBody>
            <a:bodyPr/>
            <a:lstStyle/>
            <a:p>
              <a:endParaRPr lang="en-US"/>
            </a:p>
          </p:txBody>
        </p:sp>
        <p:sp>
          <p:nvSpPr>
            <p:cNvPr id="17" name="Freeform 17"/>
            <p:cNvSpPr/>
            <p:nvPr/>
          </p:nvSpPr>
          <p:spPr>
            <a:xfrm>
              <a:off x="10760555" y="6861471"/>
              <a:ext cx="3476678" cy="1292009"/>
            </a:xfrm>
            <a:custGeom>
              <a:avLst/>
              <a:gdLst/>
              <a:ahLst/>
              <a:cxnLst/>
              <a:rect l="l" t="t" r="r" b="b"/>
              <a:pathLst>
                <a:path w="3476678" h="1292009">
                  <a:moveTo>
                    <a:pt x="0" y="0"/>
                  </a:moveTo>
                  <a:lnTo>
                    <a:pt x="3476678" y="0"/>
                  </a:lnTo>
                  <a:lnTo>
                    <a:pt x="3476678" y="1292008"/>
                  </a:lnTo>
                  <a:lnTo>
                    <a:pt x="0" y="1292008"/>
                  </a:lnTo>
                  <a:lnTo>
                    <a:pt x="0" y="0"/>
                  </a:lnTo>
                  <a:close/>
                </a:path>
              </a:pathLst>
            </a:custGeom>
            <a:blipFill>
              <a:blip r:embed="rId16"/>
              <a:stretch>
                <a:fillRect/>
              </a:stretch>
            </a:blipFill>
          </p:spPr>
          <p:txBody>
            <a:bodyPr/>
            <a:lstStyle/>
            <a:p>
              <a:endParaRPr lang="en-US"/>
            </a:p>
          </p:txBody>
        </p:sp>
        <p:sp>
          <p:nvSpPr>
            <p:cNvPr id="18" name="Freeform 18"/>
            <p:cNvSpPr/>
            <p:nvPr/>
          </p:nvSpPr>
          <p:spPr>
            <a:xfrm>
              <a:off x="15582339" y="6442343"/>
              <a:ext cx="4617839" cy="1601852"/>
            </a:xfrm>
            <a:custGeom>
              <a:avLst/>
              <a:gdLst/>
              <a:ahLst/>
              <a:cxnLst/>
              <a:rect l="l" t="t" r="r" b="b"/>
              <a:pathLst>
                <a:path w="4617839" h="1601852">
                  <a:moveTo>
                    <a:pt x="0" y="0"/>
                  </a:moveTo>
                  <a:lnTo>
                    <a:pt x="4617839" y="0"/>
                  </a:lnTo>
                  <a:lnTo>
                    <a:pt x="4617839" y="1601852"/>
                  </a:lnTo>
                  <a:lnTo>
                    <a:pt x="0" y="1601852"/>
                  </a:lnTo>
                  <a:lnTo>
                    <a:pt x="0" y="0"/>
                  </a:lnTo>
                  <a:close/>
                </a:path>
              </a:pathLst>
            </a:custGeom>
            <a:blipFill>
              <a:blip r:embed="rId17"/>
              <a:stretch>
                <a:fillRect/>
              </a:stretch>
            </a:blipFill>
          </p:spPr>
          <p:txBody>
            <a:bodyPr/>
            <a:lstStyle/>
            <a:p>
              <a:endParaRPr lang="en-US"/>
            </a:p>
          </p:txBody>
        </p:sp>
        <p:sp>
          <p:nvSpPr>
            <p:cNvPr id="19" name="Freeform 19"/>
            <p:cNvSpPr/>
            <p:nvPr/>
          </p:nvSpPr>
          <p:spPr>
            <a:xfrm>
              <a:off x="5854181" y="6442343"/>
              <a:ext cx="3943327" cy="1782384"/>
            </a:xfrm>
            <a:custGeom>
              <a:avLst/>
              <a:gdLst/>
              <a:ahLst/>
              <a:cxnLst/>
              <a:rect l="l" t="t" r="r" b="b"/>
              <a:pathLst>
                <a:path w="3943327" h="1782384">
                  <a:moveTo>
                    <a:pt x="0" y="0"/>
                  </a:moveTo>
                  <a:lnTo>
                    <a:pt x="3943327" y="0"/>
                  </a:lnTo>
                  <a:lnTo>
                    <a:pt x="3943327" y="1782384"/>
                  </a:lnTo>
                  <a:lnTo>
                    <a:pt x="0" y="1782384"/>
                  </a:lnTo>
                  <a:lnTo>
                    <a:pt x="0" y="0"/>
                  </a:lnTo>
                  <a:close/>
                </a:path>
              </a:pathLst>
            </a:custGeom>
            <a:blipFill>
              <a:blip r:embed="rId18"/>
              <a:stretch>
                <a:fillRect/>
              </a:stretch>
            </a:blipFill>
          </p:spPr>
          <p:txBody>
            <a:bodyPr/>
            <a:lstStyle/>
            <a:p>
              <a:endParaRPr lang="en-US"/>
            </a:p>
          </p:txBody>
        </p:sp>
      </p:grpSp>
      <p:sp>
        <p:nvSpPr>
          <p:cNvPr id="20" name="Freeform 20"/>
          <p:cNvSpPr/>
          <p:nvPr/>
        </p:nvSpPr>
        <p:spPr>
          <a:xfrm flipV="1">
            <a:off x="0" y="-266178"/>
            <a:ext cx="6294694" cy="2588693"/>
          </a:xfrm>
          <a:custGeom>
            <a:avLst/>
            <a:gdLst/>
            <a:ahLst/>
            <a:cxnLst/>
            <a:rect l="l" t="t" r="r" b="b"/>
            <a:pathLst>
              <a:path w="6294694" h="2588693">
                <a:moveTo>
                  <a:pt x="0" y="2588693"/>
                </a:moveTo>
                <a:lnTo>
                  <a:pt x="6294694" y="2588693"/>
                </a:lnTo>
                <a:lnTo>
                  <a:pt x="6294694" y="0"/>
                </a:lnTo>
                <a:lnTo>
                  <a:pt x="0" y="0"/>
                </a:lnTo>
                <a:lnTo>
                  <a:pt x="0" y="2588693"/>
                </a:lnTo>
                <a:close/>
              </a:path>
            </a:pathLst>
          </a:custGeom>
          <a:blipFill>
            <a:blip>
              <a:extLst>
                <a:ext uri="{96DAC541-7B7A-43D3-8B79-37D633B846F1}">
                  <asvg:svgBlip xmlns:asvg="http://schemas.microsoft.com/office/drawing/2016/SVG/main" r:embed="rId19"/>
                </a:ext>
              </a:extLst>
            </a:blip>
            <a:stretch>
              <a:fillRect/>
            </a:stretch>
          </a:blipFill>
          <a:ln cap="sq">
            <a:noFill/>
            <a:prstDash val="solid"/>
            <a:miter/>
          </a:ln>
        </p:spPr>
        <p:txBody>
          <a:bodyPr/>
          <a:lstStyle/>
          <a:p>
            <a:endParaRPr lang="en-US"/>
          </a:p>
        </p:txBody>
      </p:sp>
      <p:sp>
        <p:nvSpPr>
          <p:cNvPr id="21" name="Freeform 21"/>
          <p:cNvSpPr/>
          <p:nvPr/>
        </p:nvSpPr>
        <p:spPr>
          <a:xfrm>
            <a:off x="16135128" y="272903"/>
            <a:ext cx="1917456" cy="1511594"/>
          </a:xfrm>
          <a:custGeom>
            <a:avLst/>
            <a:gdLst/>
            <a:ahLst/>
            <a:cxnLst/>
            <a:rect l="l" t="t" r="r" b="b"/>
            <a:pathLst>
              <a:path w="1917456" h="1511594">
                <a:moveTo>
                  <a:pt x="0" y="0"/>
                </a:moveTo>
                <a:lnTo>
                  <a:pt x="1917455" y="0"/>
                </a:lnTo>
                <a:lnTo>
                  <a:pt x="1917455" y="1511594"/>
                </a:lnTo>
                <a:lnTo>
                  <a:pt x="0" y="1511594"/>
                </a:lnTo>
                <a:lnTo>
                  <a:pt x="0" y="0"/>
                </a:lnTo>
                <a:close/>
              </a:path>
            </a:pathLst>
          </a:custGeom>
          <a:blipFill>
            <a:blip r:embed="rId20"/>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dirty="0"/>
          </a:p>
        </p:txBody>
      </p:sp>
      <p:sp>
        <p:nvSpPr>
          <p:cNvPr id="5" name="Freeform 5"/>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A12BDA9C-CFC3-2292-FC24-38535A6C0189}"/>
              </a:ext>
            </a:extLst>
          </p:cNvPr>
          <p:cNvSpPr txBox="1"/>
          <p:nvPr/>
        </p:nvSpPr>
        <p:spPr>
          <a:xfrm>
            <a:off x="10134600" y="2247900"/>
            <a:ext cx="8153400" cy="7059177"/>
          </a:xfrm>
          <a:prstGeom prst="rect">
            <a:avLst/>
          </a:prstGeom>
          <a:noFill/>
        </p:spPr>
        <p:txBody>
          <a:bodyPr wrap="square" rtlCol="0">
            <a:spAutoFit/>
          </a:bodyPr>
          <a:lstStyle/>
          <a:p>
            <a:pPr>
              <a:lnSpc>
                <a:spcPct val="105000"/>
              </a:lnSpc>
            </a:pPr>
            <a:r>
              <a:rPr lang="en-GB" sz="3600" noProof="1">
                <a:solidFill>
                  <a:schemeClr val="tx2"/>
                </a:solidFill>
                <a:latin typeface="DM Sans" pitchFamily="2" charset="77"/>
              </a:rPr>
              <a:t>Outline</a:t>
            </a:r>
          </a:p>
          <a:p>
            <a:pPr>
              <a:lnSpc>
                <a:spcPct val="105000"/>
              </a:lnSpc>
            </a:pPr>
            <a:endParaRPr lang="en-GB" sz="3600" noProof="1">
              <a:solidFill>
                <a:schemeClr val="tx2"/>
              </a:solidFill>
              <a:latin typeface="DM Sans" pitchFamily="2" charset="77"/>
            </a:endParaRPr>
          </a:p>
          <a:p>
            <a:pPr>
              <a:lnSpc>
                <a:spcPct val="105000"/>
              </a:lnSpc>
            </a:pPr>
            <a:r>
              <a:rPr lang="en-GB" sz="3600" b="1" noProof="1">
                <a:solidFill>
                  <a:schemeClr val="tx2"/>
                </a:solidFill>
                <a:latin typeface="DM Sans" pitchFamily="2" charset="77"/>
              </a:rPr>
              <a:t>Bankable adaptation projects </a:t>
            </a:r>
            <a:r>
              <a:rPr lang="en-GB" sz="3600" noProof="1">
                <a:solidFill>
                  <a:schemeClr val="tx2"/>
                </a:solidFill>
                <a:latin typeface="DM Sans" pitchFamily="2" charset="77"/>
              </a:rPr>
              <a:t>– why they matter, what they are, and how to develop them: an introduction</a:t>
            </a:r>
          </a:p>
          <a:p>
            <a:pPr>
              <a:lnSpc>
                <a:spcPct val="105000"/>
              </a:lnSpc>
            </a:pPr>
            <a:endParaRPr lang="en-GB" sz="3600" b="1" noProof="1">
              <a:solidFill>
                <a:schemeClr val="tx2"/>
              </a:solidFill>
              <a:latin typeface="DM Sans" pitchFamily="2" charset="77"/>
            </a:endParaRPr>
          </a:p>
          <a:p>
            <a:pPr>
              <a:lnSpc>
                <a:spcPct val="105000"/>
              </a:lnSpc>
            </a:pPr>
            <a:r>
              <a:rPr lang="en-GB" sz="3600" b="1" noProof="1">
                <a:solidFill>
                  <a:schemeClr val="tx2"/>
                </a:solidFill>
                <a:latin typeface="DM Sans" pitchFamily="2" charset="77"/>
              </a:rPr>
              <a:t>EU Mission Adaptation to Climate Change </a:t>
            </a:r>
            <a:r>
              <a:rPr lang="en-GB" sz="3600" noProof="1">
                <a:solidFill>
                  <a:schemeClr val="tx2"/>
                </a:solidFill>
                <a:latin typeface="DM Sans" pitchFamily="2" charset="77"/>
              </a:rPr>
              <a:t>and cascading funds – what opportunities are available for you</a:t>
            </a:r>
          </a:p>
          <a:p>
            <a:pPr>
              <a:lnSpc>
                <a:spcPct val="105000"/>
              </a:lnSpc>
            </a:pPr>
            <a:endParaRPr lang="en-GB" sz="3600" noProof="1">
              <a:solidFill>
                <a:schemeClr val="tx2"/>
              </a:solidFill>
              <a:latin typeface="DM Sans" pitchFamily="2" charset="77"/>
            </a:endParaRPr>
          </a:p>
          <a:p>
            <a:pPr>
              <a:lnSpc>
                <a:spcPct val="105000"/>
              </a:lnSpc>
            </a:pPr>
            <a:r>
              <a:rPr lang="en-GB" sz="3600" b="1" noProof="1">
                <a:solidFill>
                  <a:schemeClr val="tx2"/>
                </a:solidFill>
                <a:latin typeface="DM Sans" pitchFamily="2" charset="77"/>
              </a:rPr>
              <a:t>Examples of bankable ideas</a:t>
            </a:r>
            <a:r>
              <a:rPr lang="en-GB" sz="3600" noProof="1">
                <a:solidFill>
                  <a:schemeClr val="tx2"/>
                </a:solidFill>
                <a:latin typeface="DM Sans" pitchFamily="2" charset="77"/>
              </a:rPr>
              <a:t> and what it takes to turn them into reality</a:t>
            </a:r>
          </a:p>
        </p:txBody>
      </p:sp>
      <p:sp>
        <p:nvSpPr>
          <p:cNvPr id="12" name="TextBox 11">
            <a:extLst>
              <a:ext uri="{FF2B5EF4-FFF2-40B4-BE49-F238E27FC236}">
                <a16:creationId xmlns:a16="http://schemas.microsoft.com/office/drawing/2014/main" id="{5CBD1A10-20E1-ABA4-ABAB-C2786A9ED5A5}"/>
              </a:ext>
            </a:extLst>
          </p:cNvPr>
          <p:cNvSpPr txBox="1"/>
          <p:nvPr/>
        </p:nvSpPr>
        <p:spPr>
          <a:xfrm>
            <a:off x="602974" y="2018854"/>
            <a:ext cx="8534400" cy="3416320"/>
          </a:xfrm>
          <a:prstGeom prst="rect">
            <a:avLst/>
          </a:prstGeom>
          <a:noFill/>
        </p:spPr>
        <p:txBody>
          <a:bodyPr wrap="square">
            <a:spAutoFit/>
          </a:bodyPr>
          <a:lstStyle/>
          <a:p>
            <a:pPr>
              <a:spcAft>
                <a:spcPts val="150"/>
              </a:spcAft>
              <a:buNone/>
            </a:pPr>
            <a:r>
              <a:rPr lang="en-US" sz="5400" dirty="0">
                <a:solidFill>
                  <a:schemeClr val="tx2"/>
                </a:solidFill>
                <a:effectLst/>
                <a:latin typeface="Arial" panose="020B0604020202020204" pitchFamily="34" charset="0"/>
              </a:rPr>
              <a:t>Getting transformative adaptation projects ready for future funding opportunities?</a:t>
            </a:r>
          </a:p>
        </p:txBody>
      </p:sp>
      <p:sp>
        <p:nvSpPr>
          <p:cNvPr id="13" name="TextBox 12">
            <a:extLst>
              <a:ext uri="{FF2B5EF4-FFF2-40B4-BE49-F238E27FC236}">
                <a16:creationId xmlns:a16="http://schemas.microsoft.com/office/drawing/2014/main" id="{3270AA6C-9209-2070-0681-0AA6223A8DEB}"/>
              </a:ext>
            </a:extLst>
          </p:cNvPr>
          <p:cNvSpPr txBox="1"/>
          <p:nvPr/>
        </p:nvSpPr>
        <p:spPr>
          <a:xfrm>
            <a:off x="653148" y="5981700"/>
            <a:ext cx="7162800" cy="1114472"/>
          </a:xfrm>
          <a:prstGeom prst="rect">
            <a:avLst/>
          </a:prstGeom>
          <a:noFill/>
        </p:spPr>
        <p:txBody>
          <a:bodyPr wrap="square" rtlCol="0">
            <a:spAutoFit/>
          </a:bodyPr>
          <a:lstStyle/>
          <a:p>
            <a:pPr>
              <a:lnSpc>
                <a:spcPct val="105000"/>
              </a:lnSpc>
            </a:pPr>
            <a:r>
              <a:rPr lang="en-GB" sz="3200" noProof="1">
                <a:solidFill>
                  <a:schemeClr val="tx2"/>
                </a:solidFill>
                <a:latin typeface="DM Sans" pitchFamily="2" charset="77"/>
              </a:rPr>
              <a:t>Jaroslav Mysiak, Euro-Mediterranean Centre on Climate Change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DD94862B-F4AE-E1B2-8351-087A7CE8514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EF48A93-3447-17F0-4411-10006E921074}"/>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A25571A5-C5A8-0C3F-AD3C-F6B4F41B048A}"/>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2FD12260-3CA5-4252-A6F3-14B752146DF1}"/>
              </a:ext>
            </a:extLst>
          </p:cNvPr>
          <p:cNvSpPr txBox="1"/>
          <p:nvPr/>
        </p:nvSpPr>
        <p:spPr>
          <a:xfrm>
            <a:off x="381000" y="1751419"/>
            <a:ext cx="12325782" cy="3182731"/>
          </a:xfrm>
          <a:prstGeom prst="rect">
            <a:avLst/>
          </a:prstGeom>
          <a:noFill/>
        </p:spPr>
        <p:txBody>
          <a:bodyPr wrap="square" rtlCol="0">
            <a:spAutoFit/>
          </a:bodyPr>
          <a:lstStyle/>
          <a:p>
            <a:pPr>
              <a:lnSpc>
                <a:spcPct val="105000"/>
              </a:lnSpc>
            </a:pPr>
            <a:endParaRPr lang="en-GB" sz="3200" noProof="1">
              <a:solidFill>
                <a:schemeClr val="tx2"/>
              </a:solidFill>
              <a:latin typeface="DM Sans" pitchFamily="2" charset="77"/>
            </a:endParaRPr>
          </a:p>
          <a:p>
            <a:pPr>
              <a:lnSpc>
                <a:spcPct val="105000"/>
              </a:lnSpc>
            </a:pPr>
            <a:r>
              <a:rPr lang="en-GB" sz="3200" noProof="1">
                <a:solidFill>
                  <a:schemeClr val="tx2"/>
                </a:solidFill>
                <a:latin typeface="DM Sans" pitchFamily="2" charset="77"/>
              </a:rPr>
              <a:t>Adaptation needs are now </a:t>
            </a:r>
            <a:r>
              <a:rPr lang="en-GB" sz="3200" b="1" noProof="1">
                <a:solidFill>
                  <a:schemeClr val="tx2"/>
                </a:solidFill>
                <a:latin typeface="DM Sans" pitchFamily="2" charset="77"/>
              </a:rPr>
              <a:t>several times larger </a:t>
            </a:r>
            <a:r>
              <a:rPr lang="en-GB" sz="3200" noProof="1">
                <a:solidFill>
                  <a:schemeClr val="tx2"/>
                </a:solidFill>
                <a:latin typeface="DM Sans" pitchFamily="2" charset="77"/>
              </a:rPr>
              <a:t>than available finance. Closing the gap requires a combination of international public finance, domestic investment, and scaled private participation.</a:t>
            </a:r>
          </a:p>
          <a:p>
            <a:pPr>
              <a:lnSpc>
                <a:spcPct val="105000"/>
              </a:lnSpc>
            </a:pPr>
            <a:endParaRPr lang="en-GB" sz="3200" noProof="1">
              <a:solidFill>
                <a:schemeClr val="tx2"/>
              </a:solidFill>
              <a:latin typeface="DM Sans" pitchFamily="2" charset="77"/>
            </a:endParaRPr>
          </a:p>
        </p:txBody>
      </p:sp>
      <p:sp>
        <p:nvSpPr>
          <p:cNvPr id="12" name="TextBox 11">
            <a:extLst>
              <a:ext uri="{FF2B5EF4-FFF2-40B4-BE49-F238E27FC236}">
                <a16:creationId xmlns:a16="http://schemas.microsoft.com/office/drawing/2014/main" id="{C3949446-519F-94BD-2D03-48BCEA92C3D8}"/>
              </a:ext>
            </a:extLst>
          </p:cNvPr>
          <p:cNvSpPr txBox="1"/>
          <p:nvPr/>
        </p:nvSpPr>
        <p:spPr>
          <a:xfrm>
            <a:off x="2030895" y="797778"/>
            <a:ext cx="9233452" cy="923330"/>
          </a:xfrm>
          <a:prstGeom prst="rect">
            <a:avLst/>
          </a:prstGeom>
          <a:noFill/>
        </p:spPr>
        <p:txBody>
          <a:bodyPr wrap="square">
            <a:spAutoFit/>
          </a:bodyPr>
          <a:lstStyle/>
          <a:p>
            <a:pPr>
              <a:spcAft>
                <a:spcPts val="150"/>
              </a:spcAft>
              <a:buNone/>
            </a:pPr>
            <a:r>
              <a:rPr lang="en-US" sz="5400" dirty="0">
                <a:solidFill>
                  <a:schemeClr val="tx2"/>
                </a:solidFill>
                <a:effectLst/>
                <a:latin typeface="Arial" panose="020B0604020202020204" pitchFamily="34" charset="0"/>
              </a:rPr>
              <a:t>Why “Bankable” Matters?</a:t>
            </a:r>
          </a:p>
        </p:txBody>
      </p:sp>
      <p:sp>
        <p:nvSpPr>
          <p:cNvPr id="3" name="TextBox 2">
            <a:extLst>
              <a:ext uri="{FF2B5EF4-FFF2-40B4-BE49-F238E27FC236}">
                <a16:creationId xmlns:a16="http://schemas.microsoft.com/office/drawing/2014/main" id="{55269EE0-6997-3238-B044-A5F0E8AD7EB8}"/>
              </a:ext>
            </a:extLst>
          </p:cNvPr>
          <p:cNvSpPr txBox="1"/>
          <p:nvPr/>
        </p:nvSpPr>
        <p:spPr>
          <a:xfrm>
            <a:off x="12706783" y="7760938"/>
            <a:ext cx="5762180" cy="2183162"/>
          </a:xfrm>
          <a:prstGeom prst="rect">
            <a:avLst/>
          </a:prstGeom>
          <a:noFill/>
        </p:spPr>
        <p:txBody>
          <a:bodyPr wrap="square" rtlCol="0">
            <a:spAutoFit/>
          </a:bodyPr>
          <a:lstStyle/>
          <a:p>
            <a:pPr>
              <a:lnSpc>
                <a:spcPct val="105000"/>
              </a:lnSpc>
            </a:pPr>
            <a:r>
              <a:rPr lang="en-GB" sz="2600" i="1" noProof="1">
                <a:latin typeface="DM Sans" pitchFamily="2" charset="77"/>
              </a:rPr>
              <a:t>Learn more: The UNEP </a:t>
            </a:r>
            <a:r>
              <a:rPr lang="en-GB" sz="2600" b="1" i="1" noProof="1">
                <a:latin typeface="DM Sans" pitchFamily="2" charset="77"/>
                <a:hlinkClick r:id="rId5"/>
              </a:rPr>
              <a:t>Adaptation Gap Report</a:t>
            </a:r>
            <a:r>
              <a:rPr lang="en-GB" sz="2600" b="1" i="1" noProof="1">
                <a:latin typeface="DM Sans" pitchFamily="2" charset="77"/>
              </a:rPr>
              <a:t> </a:t>
            </a:r>
            <a:r>
              <a:rPr lang="en-GB" sz="2600" i="1" noProof="1">
                <a:latin typeface="DM Sans" pitchFamily="2" charset="77"/>
              </a:rPr>
              <a:t>is a science-based assessment of global progress on climate adaptation planning, financing, and implementation.</a:t>
            </a:r>
          </a:p>
        </p:txBody>
      </p:sp>
      <p:pic>
        <p:nvPicPr>
          <p:cNvPr id="3074" name="Picture 2" descr="agr 2025 cover">
            <a:extLst>
              <a:ext uri="{FF2B5EF4-FFF2-40B4-BE49-F238E27FC236}">
                <a16:creationId xmlns:a16="http://schemas.microsoft.com/office/drawing/2014/main" id="{F3F8B335-41E1-9195-C4EB-30304408BB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66222" y="495300"/>
            <a:ext cx="5421312" cy="71548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BDFBF3D-85E4-7345-F67B-C4525B2A0A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189" y="4639792"/>
            <a:ext cx="11106247" cy="5483564"/>
          </a:xfrm>
          <a:prstGeom prst="rect">
            <a:avLst/>
          </a:prstGeom>
        </p:spPr>
      </p:pic>
    </p:spTree>
    <p:extLst>
      <p:ext uri="{BB962C8B-B14F-4D97-AF65-F5344CB8AC3E}">
        <p14:creationId xmlns:p14="http://schemas.microsoft.com/office/powerpoint/2010/main" val="360044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DB4D6D5F-3BB1-8A90-4146-1ED619273FF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424428-D4D4-4443-9F4D-72CF361ADA21}"/>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1A3027D3-B205-3A8D-5DF4-065A5E293F09}"/>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pic>
        <p:nvPicPr>
          <p:cNvPr id="7" name="Picture 6">
            <a:extLst>
              <a:ext uri="{FF2B5EF4-FFF2-40B4-BE49-F238E27FC236}">
                <a16:creationId xmlns:a16="http://schemas.microsoft.com/office/drawing/2014/main" id="{7DFA080A-314E-0932-FC5D-056D3556A43B}"/>
              </a:ext>
            </a:extLst>
          </p:cNvPr>
          <p:cNvPicPr>
            <a:picLocks noChangeAspect="1"/>
          </p:cNvPicPr>
          <p:nvPr/>
        </p:nvPicPr>
        <p:blipFill>
          <a:blip r:embed="rId5"/>
          <a:stretch>
            <a:fillRect/>
          </a:stretch>
        </p:blipFill>
        <p:spPr>
          <a:xfrm>
            <a:off x="11241156" y="375436"/>
            <a:ext cx="6858000" cy="7215187"/>
          </a:xfrm>
          <a:prstGeom prst="rect">
            <a:avLst/>
          </a:prstGeom>
        </p:spPr>
      </p:pic>
      <p:sp>
        <p:nvSpPr>
          <p:cNvPr id="9" name="TextBox 8">
            <a:extLst>
              <a:ext uri="{FF2B5EF4-FFF2-40B4-BE49-F238E27FC236}">
                <a16:creationId xmlns:a16="http://schemas.microsoft.com/office/drawing/2014/main" id="{0B8D4304-51AB-913B-C02F-05DDA28F91C7}"/>
              </a:ext>
            </a:extLst>
          </p:cNvPr>
          <p:cNvSpPr txBox="1"/>
          <p:nvPr/>
        </p:nvSpPr>
        <p:spPr>
          <a:xfrm>
            <a:off x="11254408" y="7810500"/>
            <a:ext cx="6208644" cy="954107"/>
          </a:xfrm>
          <a:prstGeom prst="rect">
            <a:avLst/>
          </a:prstGeom>
          <a:noFill/>
        </p:spPr>
        <p:txBody>
          <a:bodyPr wrap="square">
            <a:spAutoFit/>
          </a:bodyPr>
          <a:lstStyle/>
          <a:p>
            <a:pPr algn="l">
              <a:buNone/>
            </a:pPr>
            <a:r>
              <a:rPr lang="en-US" sz="2800" b="0" i="1" dirty="0">
                <a:solidFill>
                  <a:srgbClr val="101418"/>
                </a:solidFill>
                <a:effectLst/>
                <a:latin typeface="DM Sans" pitchFamily="2" charset="77"/>
              </a:rPr>
              <a:t>The Money Changer and His Wife, Quentin Matsys 1514, Louvre, Paris</a:t>
            </a:r>
            <a:endParaRPr lang="en-US" sz="2800" b="0" i="0" dirty="0">
              <a:solidFill>
                <a:srgbClr val="101418"/>
              </a:solidFill>
              <a:effectLst/>
              <a:latin typeface="DM Sans" pitchFamily="2" charset="77"/>
            </a:endParaRPr>
          </a:p>
        </p:txBody>
      </p:sp>
      <p:sp>
        <p:nvSpPr>
          <p:cNvPr id="10" name="TextBox 9">
            <a:extLst>
              <a:ext uri="{FF2B5EF4-FFF2-40B4-BE49-F238E27FC236}">
                <a16:creationId xmlns:a16="http://schemas.microsoft.com/office/drawing/2014/main" id="{7B97DC00-6737-2325-E59F-BF2BA5A35E02}"/>
              </a:ext>
            </a:extLst>
          </p:cNvPr>
          <p:cNvSpPr txBox="1"/>
          <p:nvPr/>
        </p:nvSpPr>
        <p:spPr>
          <a:xfrm>
            <a:off x="363011" y="2137434"/>
            <a:ext cx="10515600" cy="8297977"/>
          </a:xfrm>
          <a:prstGeom prst="rect">
            <a:avLst/>
          </a:prstGeom>
          <a:noFill/>
        </p:spPr>
        <p:txBody>
          <a:bodyPr wrap="square" rtlCol="0">
            <a:spAutoFit/>
          </a:bodyPr>
          <a:lstStyle/>
          <a:p>
            <a:pPr>
              <a:lnSpc>
                <a:spcPct val="105000"/>
              </a:lnSpc>
              <a:spcBef>
                <a:spcPts val="1200"/>
              </a:spcBef>
            </a:pPr>
            <a:r>
              <a:rPr lang="en-GB" sz="3200" noProof="1">
                <a:solidFill>
                  <a:schemeClr val="tx2"/>
                </a:solidFill>
                <a:latin typeface="DM Sans" pitchFamily="2" charset="77"/>
              </a:rPr>
              <a:t>Origins - from the Italian word </a:t>
            </a:r>
            <a:r>
              <a:rPr lang="en-GB" sz="3200" b="1" noProof="1">
                <a:solidFill>
                  <a:schemeClr val="tx2"/>
                </a:solidFill>
                <a:latin typeface="DM Sans" pitchFamily="2" charset="77"/>
              </a:rPr>
              <a:t>banco</a:t>
            </a:r>
            <a:r>
              <a:rPr lang="en-GB" sz="3200" noProof="1">
                <a:solidFill>
                  <a:schemeClr val="tx2"/>
                </a:solidFill>
                <a:latin typeface="DM Sans" pitchFamily="2" charset="77"/>
              </a:rPr>
              <a:t> or </a:t>
            </a:r>
            <a:r>
              <a:rPr lang="en-GB" sz="3200" b="1" noProof="1">
                <a:solidFill>
                  <a:schemeClr val="tx2"/>
                </a:solidFill>
                <a:latin typeface="DM Sans" pitchFamily="2" charset="77"/>
              </a:rPr>
              <a:t>banca</a:t>
            </a:r>
            <a:r>
              <a:rPr lang="en-GB" sz="3200" noProof="1">
                <a:solidFill>
                  <a:schemeClr val="tx2"/>
                </a:solidFill>
                <a:latin typeface="DM Sans" pitchFamily="2" charset="77"/>
              </a:rPr>
              <a:t>:</a:t>
            </a:r>
            <a:r>
              <a:rPr lang="en-GB" sz="3200" b="1" noProof="1">
                <a:solidFill>
                  <a:schemeClr val="tx2"/>
                </a:solidFill>
                <a:latin typeface="DM Sans" pitchFamily="2" charset="77"/>
              </a:rPr>
              <a:t> </a:t>
            </a:r>
            <a:r>
              <a:rPr lang="en-GB" sz="3200" noProof="1">
                <a:solidFill>
                  <a:schemeClr val="tx2"/>
                </a:solidFill>
                <a:latin typeface="DM Sans" pitchFamily="2" charset="77"/>
              </a:rPr>
              <a:t>a bench or table used by merchants to conduct transactions in marketplaces</a:t>
            </a:r>
          </a:p>
          <a:p>
            <a:pPr>
              <a:lnSpc>
                <a:spcPct val="105000"/>
              </a:lnSpc>
              <a:spcBef>
                <a:spcPts val="1200"/>
              </a:spcBef>
            </a:pPr>
            <a:r>
              <a:rPr lang="en-GB" sz="3200" noProof="1">
                <a:solidFill>
                  <a:schemeClr val="tx2"/>
                </a:solidFill>
                <a:latin typeface="DM Sans" pitchFamily="2" charset="77"/>
              </a:rPr>
              <a:t>A climate project becomes bankable when it combines </a:t>
            </a:r>
            <a:r>
              <a:rPr lang="en-GB" sz="3200" b="1" noProof="1">
                <a:solidFill>
                  <a:schemeClr val="tx2"/>
                </a:solidFill>
                <a:latin typeface="DM Sans" pitchFamily="2" charset="77"/>
              </a:rPr>
              <a:t>sound preparation</a:t>
            </a:r>
            <a:r>
              <a:rPr lang="en-GB" sz="3200" noProof="1">
                <a:solidFill>
                  <a:schemeClr val="tx2"/>
                </a:solidFill>
                <a:latin typeface="DM Sans" pitchFamily="2" charset="77"/>
              </a:rPr>
              <a:t>, </a:t>
            </a:r>
            <a:r>
              <a:rPr lang="en-GB" sz="3200" b="1" noProof="1">
                <a:solidFill>
                  <a:schemeClr val="tx2"/>
                </a:solidFill>
                <a:latin typeface="DM Sans" pitchFamily="2" charset="77"/>
              </a:rPr>
              <a:t>credible finance structure</a:t>
            </a:r>
            <a:r>
              <a:rPr lang="en-GB" sz="3200" noProof="1">
                <a:solidFill>
                  <a:schemeClr val="tx2"/>
                </a:solidFill>
                <a:latin typeface="DM Sans" pitchFamily="2" charset="77"/>
              </a:rPr>
              <a:t>, </a:t>
            </a:r>
            <a:r>
              <a:rPr lang="en-GB" sz="3200" b="1" noProof="1">
                <a:solidFill>
                  <a:schemeClr val="tx2"/>
                </a:solidFill>
                <a:latin typeface="DM Sans" pitchFamily="2" charset="77"/>
              </a:rPr>
              <a:t>measurable impact</a:t>
            </a:r>
            <a:r>
              <a:rPr lang="en-GB" sz="3200" noProof="1">
                <a:solidFill>
                  <a:schemeClr val="tx2"/>
                </a:solidFill>
                <a:latin typeface="DM Sans" pitchFamily="2" charset="77"/>
              </a:rPr>
              <a:t>, </a:t>
            </a:r>
            <a:r>
              <a:rPr lang="en-GB" sz="3200" b="1" noProof="1">
                <a:solidFill>
                  <a:schemeClr val="tx2"/>
                </a:solidFill>
                <a:latin typeface="DM Sans" pitchFamily="2" charset="77"/>
              </a:rPr>
              <a:t>national ownership</a:t>
            </a:r>
            <a:r>
              <a:rPr lang="en-GB" sz="3200" noProof="1">
                <a:solidFill>
                  <a:schemeClr val="tx2"/>
                </a:solidFill>
                <a:latin typeface="DM Sans" pitchFamily="2" charset="77"/>
              </a:rPr>
              <a:t>, and a </a:t>
            </a:r>
            <a:r>
              <a:rPr lang="en-GB" sz="3200" b="1" noProof="1">
                <a:solidFill>
                  <a:schemeClr val="tx2"/>
                </a:solidFill>
                <a:latin typeface="DM Sans" pitchFamily="2" charset="77"/>
              </a:rPr>
              <a:t>clear fit with the priorities </a:t>
            </a:r>
            <a:r>
              <a:rPr lang="en-GB" sz="3200" noProof="1">
                <a:solidFill>
                  <a:schemeClr val="tx2"/>
                </a:solidFill>
                <a:latin typeface="DM Sans" pitchFamily="2" charset="77"/>
              </a:rPr>
              <a:t>of the target funder (</a:t>
            </a:r>
            <a:r>
              <a:rPr lang="en-GB" sz="3200" noProof="1">
                <a:solidFill>
                  <a:schemeClr val="tx2"/>
                </a:solidFill>
                <a:latin typeface="DM Sans" pitchFamily="2" charset="77"/>
                <a:hlinkClick r:id="rId6"/>
              </a:rPr>
              <a:t>CDKN, 2017</a:t>
            </a:r>
            <a:r>
              <a:rPr lang="en-GB" sz="3200" noProof="1">
                <a:solidFill>
                  <a:schemeClr val="tx2"/>
                </a:solidFill>
                <a:latin typeface="DM Sans" pitchFamily="2" charset="77"/>
              </a:rPr>
              <a:t>).</a:t>
            </a:r>
          </a:p>
          <a:p>
            <a:pPr>
              <a:lnSpc>
                <a:spcPct val="105000"/>
              </a:lnSpc>
              <a:spcBef>
                <a:spcPts val="1200"/>
              </a:spcBef>
            </a:pPr>
            <a:r>
              <a:rPr lang="en-GB" sz="3200" noProof="1">
                <a:solidFill>
                  <a:schemeClr val="tx2"/>
                </a:solidFill>
                <a:latin typeface="DM Sans" pitchFamily="2" charset="77"/>
              </a:rPr>
              <a:t>A project is bankable when its risk–return profile meets investor or funder criteria and it can secure financing for implementation. In simple terms, it is a project that financiers trust enough to support (</a:t>
            </a:r>
            <a:r>
              <a:rPr lang="en-GB" sz="3200" noProof="1">
                <a:solidFill>
                  <a:schemeClr val="tx2"/>
                </a:solidFill>
                <a:latin typeface="DM Sans" pitchFamily="2" charset="77"/>
                <a:hlinkClick r:id="rId7"/>
              </a:rPr>
              <a:t>CCFLA</a:t>
            </a:r>
            <a:r>
              <a:rPr lang="en-GB" sz="3200" noProof="1">
                <a:solidFill>
                  <a:schemeClr val="tx2"/>
                </a:solidFill>
                <a:latin typeface="DM Sans" pitchFamily="2" charset="77"/>
              </a:rPr>
              <a:t>)</a:t>
            </a:r>
          </a:p>
          <a:p>
            <a:pPr>
              <a:lnSpc>
                <a:spcPct val="105000"/>
              </a:lnSpc>
              <a:spcBef>
                <a:spcPts val="1200"/>
              </a:spcBef>
            </a:pPr>
            <a:r>
              <a:rPr lang="en-GB" sz="3200" noProof="1">
                <a:solidFill>
                  <a:schemeClr val="tx2"/>
                </a:solidFill>
                <a:latin typeface="DM Sans" pitchFamily="2" charset="77"/>
              </a:rPr>
              <a:t>Learn more: </a:t>
            </a:r>
            <a:r>
              <a:rPr lang="en-GB" sz="3200" noProof="1">
                <a:solidFill>
                  <a:schemeClr val="tx2"/>
                </a:solidFill>
                <a:latin typeface="DM Sans" pitchFamily="2" charset="77"/>
                <a:hlinkClick r:id="rId8"/>
              </a:rPr>
              <a:t>Small cities guide </a:t>
            </a:r>
            <a:r>
              <a:rPr lang="en-GB" sz="3200" noProof="1">
                <a:solidFill>
                  <a:schemeClr val="tx2"/>
                </a:solidFill>
                <a:latin typeface="DM Sans" pitchFamily="2" charset="77"/>
              </a:rPr>
              <a:t>2023, </a:t>
            </a:r>
            <a:r>
              <a:rPr lang="en-GB" sz="3200" noProof="1">
                <a:solidFill>
                  <a:schemeClr val="tx2"/>
                </a:solidFill>
                <a:latin typeface="DM Sans" pitchFamily="2" charset="77"/>
                <a:hlinkClick r:id="rId9"/>
              </a:rPr>
              <a:t>GIZ </a:t>
            </a:r>
            <a:r>
              <a:rPr lang="en-GB" sz="3200" noProof="1">
                <a:solidFill>
                  <a:schemeClr val="tx2"/>
                </a:solidFill>
                <a:latin typeface="DM Sans" pitchFamily="2" charset="77"/>
              </a:rPr>
              <a:t>2029, </a:t>
            </a:r>
            <a:r>
              <a:rPr lang="en-GB" sz="3200" noProof="1">
                <a:solidFill>
                  <a:schemeClr val="tx2"/>
                </a:solidFill>
                <a:latin typeface="DM Sans" pitchFamily="2" charset="77"/>
                <a:hlinkClick r:id="rId10"/>
              </a:rPr>
              <a:t>ICLEI</a:t>
            </a:r>
            <a:r>
              <a:rPr lang="en-GB" sz="3200" noProof="1">
                <a:solidFill>
                  <a:schemeClr val="tx2"/>
                </a:solidFill>
                <a:latin typeface="DM Sans" pitchFamily="2" charset="77"/>
              </a:rPr>
              <a:t> 2020</a:t>
            </a:r>
          </a:p>
        </p:txBody>
      </p:sp>
      <p:sp>
        <p:nvSpPr>
          <p:cNvPr id="12" name="TextBox 11">
            <a:extLst>
              <a:ext uri="{FF2B5EF4-FFF2-40B4-BE49-F238E27FC236}">
                <a16:creationId xmlns:a16="http://schemas.microsoft.com/office/drawing/2014/main" id="{CF3A9DFB-7413-E87A-3A12-895277AEB7B2}"/>
              </a:ext>
            </a:extLst>
          </p:cNvPr>
          <p:cNvSpPr txBox="1"/>
          <p:nvPr/>
        </p:nvSpPr>
        <p:spPr>
          <a:xfrm>
            <a:off x="2030895" y="797778"/>
            <a:ext cx="9233452" cy="923330"/>
          </a:xfrm>
          <a:prstGeom prst="rect">
            <a:avLst/>
          </a:prstGeom>
          <a:noFill/>
        </p:spPr>
        <p:txBody>
          <a:bodyPr wrap="square">
            <a:spAutoFit/>
          </a:bodyPr>
          <a:lstStyle/>
          <a:p>
            <a:pPr>
              <a:spcAft>
                <a:spcPts val="150"/>
              </a:spcAft>
              <a:buNone/>
            </a:pPr>
            <a:r>
              <a:rPr lang="en-US" sz="5400" dirty="0">
                <a:solidFill>
                  <a:schemeClr val="tx2"/>
                </a:solidFill>
                <a:effectLst/>
                <a:latin typeface="Arial" panose="020B0604020202020204" pitchFamily="34" charset="0"/>
              </a:rPr>
              <a:t>What Is a Bankable Project?</a:t>
            </a:r>
          </a:p>
        </p:txBody>
      </p:sp>
    </p:spTree>
    <p:extLst>
      <p:ext uri="{BB962C8B-B14F-4D97-AF65-F5344CB8AC3E}">
        <p14:creationId xmlns:p14="http://schemas.microsoft.com/office/powerpoint/2010/main" val="172213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D22130BC-6667-7F25-3983-3CDAE1E30BE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09A4DE8-D950-0C44-C070-E386D67D6E67}"/>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83D80DF3-9287-9D81-8BC7-803788938C6A}"/>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1C0E1ADE-711D-1203-2FE5-E0AD66D8882E}"/>
              </a:ext>
            </a:extLst>
          </p:cNvPr>
          <p:cNvSpPr txBox="1"/>
          <p:nvPr/>
        </p:nvSpPr>
        <p:spPr>
          <a:xfrm>
            <a:off x="369637" y="2864758"/>
            <a:ext cx="12812962" cy="6882205"/>
          </a:xfrm>
          <a:prstGeom prst="rect">
            <a:avLst/>
          </a:prstGeom>
          <a:noFill/>
        </p:spPr>
        <p:txBody>
          <a:bodyPr wrap="square" rtlCol="0">
            <a:spAutoFit/>
          </a:bodyPr>
          <a:lstStyle/>
          <a:p>
            <a:pPr>
              <a:lnSpc>
                <a:spcPct val="110000"/>
              </a:lnSpc>
              <a:spcBef>
                <a:spcPts val="1200"/>
              </a:spcBef>
            </a:pPr>
            <a:r>
              <a:rPr lang="en-GB" sz="3200" noProof="1">
                <a:solidFill>
                  <a:schemeClr val="tx2"/>
                </a:solidFill>
                <a:latin typeface="DM Sans" pitchFamily="2" charset="77"/>
              </a:rPr>
              <a:t>Global Center on Adaptation (GCA) </a:t>
            </a:r>
            <a:r>
              <a:rPr lang="en-GB" sz="3200" b="1" noProof="1">
                <a:solidFill>
                  <a:schemeClr val="tx2"/>
                </a:solidFill>
                <a:latin typeface="DM Sans" pitchFamily="2" charset="77"/>
              </a:rPr>
              <a:t>Technical Assistance Program </a:t>
            </a:r>
            <a:r>
              <a:rPr lang="en-GB" sz="3200" noProof="1">
                <a:solidFill>
                  <a:schemeClr val="tx2"/>
                </a:solidFill>
                <a:latin typeface="DM Sans" pitchFamily="2" charset="77"/>
              </a:rPr>
              <a:t>(</a:t>
            </a:r>
            <a:r>
              <a:rPr lang="en-GB" sz="3200" noProof="1">
                <a:solidFill>
                  <a:schemeClr val="tx2"/>
                </a:solidFill>
                <a:latin typeface="DM Sans" pitchFamily="2" charset="77"/>
                <a:hlinkClick r:id="rId5"/>
              </a:rPr>
              <a:t>TAP</a:t>
            </a:r>
            <a:r>
              <a:rPr lang="en-GB" sz="3200" noProof="1">
                <a:solidFill>
                  <a:schemeClr val="tx2"/>
                </a:solidFill>
                <a:latin typeface="DM Sans" pitchFamily="2" charset="77"/>
              </a:rPr>
              <a:t>) is a project preparation facility designed to unlock adaptation finance by helping countries turn climate resilience priorities into investment-ready projects and programmes.</a:t>
            </a:r>
          </a:p>
          <a:p>
            <a:pPr>
              <a:lnSpc>
                <a:spcPct val="110000"/>
              </a:lnSpc>
              <a:spcBef>
                <a:spcPts val="1200"/>
              </a:spcBef>
            </a:pPr>
            <a:r>
              <a:rPr lang="en-GB" sz="3200" noProof="1">
                <a:solidFill>
                  <a:schemeClr val="tx2"/>
                </a:solidFill>
                <a:latin typeface="DM Sans" pitchFamily="2" charset="77"/>
              </a:rPr>
              <a:t>The </a:t>
            </a:r>
            <a:r>
              <a:rPr lang="en-GB" sz="3200" noProof="1">
                <a:solidFill>
                  <a:schemeClr val="tx2"/>
                </a:solidFill>
                <a:latin typeface="DM Sans" pitchFamily="2" charset="77"/>
                <a:hlinkClick r:id="rId6"/>
              </a:rPr>
              <a:t>InvestEU Advisory Hub </a:t>
            </a:r>
            <a:r>
              <a:rPr lang="en-GB" sz="3200" noProof="1">
                <a:solidFill>
                  <a:schemeClr val="tx2"/>
                </a:solidFill>
                <a:latin typeface="DM Sans" pitchFamily="2" charset="77"/>
              </a:rPr>
              <a:t>is the European Union’s single entry point for advisory support and technical assistance to help develop investment projects across the EU. It is managed by the European Commission, with the European Investment Bank Group as the main delivery partner.</a:t>
            </a:r>
          </a:p>
          <a:p>
            <a:pPr>
              <a:lnSpc>
                <a:spcPct val="110000"/>
              </a:lnSpc>
              <a:spcBef>
                <a:spcPts val="1200"/>
              </a:spcBef>
            </a:pPr>
            <a:r>
              <a:rPr lang="en-GB" sz="3200" noProof="1">
                <a:solidFill>
                  <a:schemeClr val="tx2"/>
                </a:solidFill>
                <a:latin typeface="DM Sans" pitchFamily="2" charset="77"/>
              </a:rPr>
              <a:t>The </a:t>
            </a:r>
            <a:r>
              <a:rPr lang="en-GB" sz="3200" noProof="1">
                <a:solidFill>
                  <a:schemeClr val="tx2"/>
                </a:solidFill>
                <a:latin typeface="DM Sans" pitchFamily="2" charset="77"/>
                <a:hlinkClick r:id="rId7"/>
              </a:rPr>
              <a:t>C40 Cities Finance Facility </a:t>
            </a:r>
            <a:r>
              <a:rPr lang="en-GB" sz="3200" noProof="1">
                <a:solidFill>
                  <a:schemeClr val="tx2"/>
                </a:solidFill>
                <a:latin typeface="DM Sans" pitchFamily="2" charset="77"/>
              </a:rPr>
              <a:t>(CFF) is a project preparation and advisory facility that helps cities in the Global South transform climate plans into funded infrastructure projects</a:t>
            </a:r>
          </a:p>
        </p:txBody>
      </p:sp>
      <p:sp>
        <p:nvSpPr>
          <p:cNvPr id="12" name="TextBox 11">
            <a:extLst>
              <a:ext uri="{FF2B5EF4-FFF2-40B4-BE49-F238E27FC236}">
                <a16:creationId xmlns:a16="http://schemas.microsoft.com/office/drawing/2014/main" id="{B57DBB16-7755-31F7-76B1-4CF017E9D8F7}"/>
              </a:ext>
            </a:extLst>
          </p:cNvPr>
          <p:cNvSpPr txBox="1"/>
          <p:nvPr/>
        </p:nvSpPr>
        <p:spPr>
          <a:xfrm>
            <a:off x="2030894" y="797778"/>
            <a:ext cx="11151705" cy="923330"/>
          </a:xfrm>
          <a:prstGeom prst="rect">
            <a:avLst/>
          </a:prstGeom>
          <a:noFill/>
        </p:spPr>
        <p:txBody>
          <a:bodyPr wrap="square">
            <a:spAutoFit/>
          </a:bodyPr>
          <a:lstStyle/>
          <a:p>
            <a:pPr>
              <a:spcAft>
                <a:spcPts val="150"/>
              </a:spcAft>
              <a:buNone/>
            </a:pPr>
            <a:r>
              <a:rPr lang="en-US" sz="5400" dirty="0">
                <a:solidFill>
                  <a:schemeClr val="tx2"/>
                </a:solidFill>
                <a:latin typeface="Arial" panose="020B0604020202020204" pitchFamily="34" charset="0"/>
              </a:rPr>
              <a:t>A</a:t>
            </a:r>
            <a:r>
              <a:rPr lang="en-US" sz="5400" dirty="0">
                <a:solidFill>
                  <a:schemeClr val="tx2"/>
                </a:solidFill>
                <a:effectLst/>
                <a:latin typeface="Arial" panose="020B0604020202020204" pitchFamily="34" charset="0"/>
              </a:rPr>
              <a:t>daptation investment pipelines</a:t>
            </a:r>
          </a:p>
        </p:txBody>
      </p:sp>
    </p:spTree>
    <p:extLst>
      <p:ext uri="{BB962C8B-B14F-4D97-AF65-F5344CB8AC3E}">
        <p14:creationId xmlns:p14="http://schemas.microsoft.com/office/powerpoint/2010/main" val="9617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B6F6C7EE-AA9F-3BAC-8C41-5E690F7B02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2F62419-55FA-4831-1127-CC8867D9DDB6}"/>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19FD1522-7FF9-1C08-F394-C9E6BC823616}"/>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pic>
        <p:nvPicPr>
          <p:cNvPr id="4" name="Picture 3">
            <a:extLst>
              <a:ext uri="{FF2B5EF4-FFF2-40B4-BE49-F238E27FC236}">
                <a16:creationId xmlns:a16="http://schemas.microsoft.com/office/drawing/2014/main" id="{1A0543C3-EB58-3D4E-42FB-11805BFD95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1090" y="1257300"/>
            <a:ext cx="15474910" cy="8478691"/>
          </a:xfrm>
          <a:prstGeom prst="rect">
            <a:avLst/>
          </a:prstGeom>
        </p:spPr>
      </p:pic>
      <p:sp>
        <p:nvSpPr>
          <p:cNvPr id="7" name="TextBox 6">
            <a:extLst>
              <a:ext uri="{FF2B5EF4-FFF2-40B4-BE49-F238E27FC236}">
                <a16:creationId xmlns:a16="http://schemas.microsoft.com/office/drawing/2014/main" id="{969DA006-9151-F1B9-CA12-FCAB9A9A60E3}"/>
              </a:ext>
            </a:extLst>
          </p:cNvPr>
          <p:cNvSpPr txBox="1"/>
          <p:nvPr/>
        </p:nvSpPr>
        <p:spPr>
          <a:xfrm>
            <a:off x="4800600" y="6362700"/>
            <a:ext cx="4572000" cy="2062103"/>
          </a:xfrm>
          <a:prstGeom prst="rect">
            <a:avLst/>
          </a:prstGeom>
          <a:noFill/>
        </p:spPr>
        <p:txBody>
          <a:bodyPr wrap="square">
            <a:spAutoFit/>
          </a:bodyPr>
          <a:lstStyle/>
          <a:p>
            <a:pPr>
              <a:buNone/>
            </a:pPr>
            <a:r>
              <a:rPr lang="en-US" sz="3200" dirty="0">
                <a:solidFill>
                  <a:schemeClr val="tx2"/>
                </a:solidFill>
                <a:effectLst/>
                <a:latin typeface="DM Sans" pitchFamily="2" charset="77"/>
              </a:rPr>
              <a:t>Feasibility studies</a:t>
            </a:r>
          </a:p>
          <a:p>
            <a:pPr>
              <a:buNone/>
            </a:pPr>
            <a:r>
              <a:rPr lang="en-US" sz="3200" dirty="0">
                <a:solidFill>
                  <a:schemeClr val="tx2"/>
                </a:solidFill>
                <a:effectLst/>
                <a:latin typeface="DM Sans" pitchFamily="2" charset="77"/>
              </a:rPr>
              <a:t>Climate risk analysis</a:t>
            </a:r>
          </a:p>
          <a:p>
            <a:pPr>
              <a:buNone/>
            </a:pPr>
            <a:r>
              <a:rPr lang="en-US" sz="3200" dirty="0">
                <a:solidFill>
                  <a:schemeClr val="tx2"/>
                </a:solidFill>
                <a:effectLst/>
                <a:latin typeface="DM Sans" pitchFamily="2" charset="77"/>
              </a:rPr>
              <a:t>Governance support</a:t>
            </a:r>
          </a:p>
          <a:p>
            <a:pPr>
              <a:buNone/>
            </a:pPr>
            <a:r>
              <a:rPr lang="en-US" sz="3200" dirty="0">
                <a:solidFill>
                  <a:schemeClr val="tx2"/>
                </a:solidFill>
                <a:effectLst/>
                <a:latin typeface="DM Sans" pitchFamily="2" charset="77"/>
              </a:rPr>
              <a:t>Capacity building</a:t>
            </a:r>
          </a:p>
        </p:txBody>
      </p:sp>
      <p:sp>
        <p:nvSpPr>
          <p:cNvPr id="8" name="TextBox 7">
            <a:extLst>
              <a:ext uri="{FF2B5EF4-FFF2-40B4-BE49-F238E27FC236}">
                <a16:creationId xmlns:a16="http://schemas.microsoft.com/office/drawing/2014/main" id="{C7D8F405-3F30-28A2-2920-72D236662B19}"/>
              </a:ext>
            </a:extLst>
          </p:cNvPr>
          <p:cNvSpPr txBox="1"/>
          <p:nvPr/>
        </p:nvSpPr>
        <p:spPr>
          <a:xfrm>
            <a:off x="10515600" y="6362699"/>
            <a:ext cx="4572000" cy="2062103"/>
          </a:xfrm>
          <a:prstGeom prst="rect">
            <a:avLst/>
          </a:prstGeom>
          <a:noFill/>
        </p:spPr>
        <p:txBody>
          <a:bodyPr wrap="square">
            <a:spAutoFit/>
          </a:bodyPr>
          <a:lstStyle/>
          <a:p>
            <a:pPr>
              <a:buNone/>
            </a:pPr>
            <a:r>
              <a:rPr lang="en-US" sz="3200" dirty="0">
                <a:solidFill>
                  <a:schemeClr val="tx2"/>
                </a:solidFill>
                <a:effectLst/>
                <a:latin typeface="DM Sans" pitchFamily="2" charset="77"/>
              </a:rPr>
              <a:t>Guarantees</a:t>
            </a:r>
          </a:p>
          <a:p>
            <a:pPr>
              <a:buNone/>
            </a:pPr>
            <a:r>
              <a:rPr lang="en-US" sz="3200" dirty="0">
                <a:solidFill>
                  <a:schemeClr val="tx2"/>
                </a:solidFill>
                <a:effectLst/>
                <a:latin typeface="DM Sans" pitchFamily="2" charset="77"/>
              </a:rPr>
              <a:t>Blended finance</a:t>
            </a:r>
          </a:p>
          <a:p>
            <a:pPr>
              <a:buNone/>
            </a:pPr>
            <a:r>
              <a:rPr lang="en-US" sz="3200" dirty="0">
                <a:solidFill>
                  <a:schemeClr val="tx2"/>
                </a:solidFill>
                <a:effectLst/>
                <a:latin typeface="DM Sans" pitchFamily="2" charset="77"/>
              </a:rPr>
              <a:t>Insurance</a:t>
            </a:r>
          </a:p>
          <a:p>
            <a:pPr>
              <a:buNone/>
            </a:pPr>
            <a:r>
              <a:rPr lang="en-US" sz="3200" dirty="0">
                <a:solidFill>
                  <a:schemeClr val="tx2"/>
                </a:solidFill>
                <a:effectLst/>
                <a:latin typeface="DM Sans" pitchFamily="2" charset="77"/>
              </a:rPr>
              <a:t>First-loss capital</a:t>
            </a:r>
          </a:p>
        </p:txBody>
      </p:sp>
      <p:sp>
        <p:nvSpPr>
          <p:cNvPr id="9" name="TextBox 8">
            <a:extLst>
              <a:ext uri="{FF2B5EF4-FFF2-40B4-BE49-F238E27FC236}">
                <a16:creationId xmlns:a16="http://schemas.microsoft.com/office/drawing/2014/main" id="{A4513C83-CAAF-2A75-2BDA-D8D066AF39E1}"/>
              </a:ext>
            </a:extLst>
          </p:cNvPr>
          <p:cNvSpPr txBox="1"/>
          <p:nvPr/>
        </p:nvSpPr>
        <p:spPr>
          <a:xfrm>
            <a:off x="10515600" y="2778948"/>
            <a:ext cx="4572000" cy="2062103"/>
          </a:xfrm>
          <a:prstGeom prst="rect">
            <a:avLst/>
          </a:prstGeom>
          <a:noFill/>
        </p:spPr>
        <p:txBody>
          <a:bodyPr wrap="square">
            <a:spAutoFit/>
          </a:bodyPr>
          <a:lstStyle/>
          <a:p>
            <a:pPr>
              <a:buNone/>
            </a:pPr>
            <a:r>
              <a:rPr lang="en-US" sz="3200" dirty="0">
                <a:solidFill>
                  <a:schemeClr val="tx2"/>
                </a:solidFill>
                <a:effectLst/>
                <a:latin typeface="DM Sans" pitchFamily="2" charset="77"/>
              </a:rPr>
              <a:t>Roadshows</a:t>
            </a:r>
          </a:p>
          <a:p>
            <a:pPr>
              <a:buNone/>
            </a:pPr>
            <a:r>
              <a:rPr lang="en-US" sz="3200" dirty="0">
                <a:solidFill>
                  <a:schemeClr val="tx2"/>
                </a:solidFill>
                <a:effectLst/>
                <a:latin typeface="DM Sans" pitchFamily="2" charset="77"/>
              </a:rPr>
              <a:t>Lender engagement</a:t>
            </a:r>
          </a:p>
          <a:p>
            <a:pPr>
              <a:buNone/>
            </a:pPr>
            <a:r>
              <a:rPr lang="en-US" sz="3200" dirty="0">
                <a:solidFill>
                  <a:schemeClr val="tx2"/>
                </a:solidFill>
                <a:effectLst/>
                <a:latin typeface="DM Sans" pitchFamily="2" charset="77"/>
              </a:rPr>
              <a:t>Equity / debt access</a:t>
            </a:r>
          </a:p>
          <a:p>
            <a:pPr>
              <a:buNone/>
            </a:pPr>
            <a:r>
              <a:rPr lang="en-US" sz="3200" dirty="0">
                <a:solidFill>
                  <a:schemeClr val="tx2"/>
                </a:solidFill>
                <a:effectLst/>
                <a:latin typeface="DM Sans" pitchFamily="2" charset="77"/>
              </a:rPr>
              <a:t>Fundraising support</a:t>
            </a:r>
          </a:p>
        </p:txBody>
      </p:sp>
      <p:sp>
        <p:nvSpPr>
          <p:cNvPr id="11" name="TextBox 10">
            <a:extLst>
              <a:ext uri="{FF2B5EF4-FFF2-40B4-BE49-F238E27FC236}">
                <a16:creationId xmlns:a16="http://schemas.microsoft.com/office/drawing/2014/main" id="{2509C95E-42CA-126C-47BD-3DA967952CB9}"/>
              </a:ext>
            </a:extLst>
          </p:cNvPr>
          <p:cNvSpPr txBox="1"/>
          <p:nvPr/>
        </p:nvSpPr>
        <p:spPr>
          <a:xfrm>
            <a:off x="4884821" y="2778948"/>
            <a:ext cx="4572000" cy="2062103"/>
          </a:xfrm>
          <a:prstGeom prst="rect">
            <a:avLst/>
          </a:prstGeom>
          <a:noFill/>
        </p:spPr>
        <p:txBody>
          <a:bodyPr wrap="square">
            <a:spAutoFit/>
          </a:bodyPr>
          <a:lstStyle/>
          <a:p>
            <a:pPr>
              <a:buNone/>
            </a:pPr>
            <a:r>
              <a:rPr lang="en-US" sz="3200" dirty="0">
                <a:solidFill>
                  <a:schemeClr val="tx2"/>
                </a:solidFill>
                <a:effectLst/>
                <a:latin typeface="DM Sans" pitchFamily="2" charset="77"/>
              </a:rPr>
              <a:t>Business models</a:t>
            </a:r>
          </a:p>
          <a:p>
            <a:pPr>
              <a:buNone/>
            </a:pPr>
            <a:r>
              <a:rPr lang="en-US" sz="3200" dirty="0">
                <a:solidFill>
                  <a:schemeClr val="tx2"/>
                </a:solidFill>
                <a:effectLst/>
                <a:latin typeface="DM Sans" pitchFamily="2" charset="77"/>
              </a:rPr>
              <a:t>Revenue logic</a:t>
            </a:r>
          </a:p>
          <a:p>
            <a:pPr>
              <a:buNone/>
            </a:pPr>
            <a:r>
              <a:rPr lang="en-US" sz="3200" dirty="0">
                <a:solidFill>
                  <a:schemeClr val="tx2"/>
                </a:solidFill>
                <a:effectLst/>
                <a:latin typeface="DM Sans" pitchFamily="2" charset="77"/>
              </a:rPr>
              <a:t>PPP design</a:t>
            </a:r>
          </a:p>
          <a:p>
            <a:pPr>
              <a:buNone/>
            </a:pPr>
            <a:r>
              <a:rPr lang="en-US" sz="3200" dirty="0">
                <a:solidFill>
                  <a:schemeClr val="tx2"/>
                </a:solidFill>
                <a:effectLst/>
                <a:latin typeface="DM Sans" pitchFamily="2" charset="77"/>
              </a:rPr>
              <a:t>Aggregation</a:t>
            </a:r>
          </a:p>
        </p:txBody>
      </p:sp>
    </p:spTree>
    <p:extLst>
      <p:ext uri="{BB962C8B-B14F-4D97-AF65-F5344CB8AC3E}">
        <p14:creationId xmlns:p14="http://schemas.microsoft.com/office/powerpoint/2010/main" val="164513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C40D0CF4-C0AF-6B3D-E72E-49A12C1BD92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9FB836-48F7-E55E-6035-C8596E9C00B2}"/>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14F10B09-E3A6-89CF-EA28-267F7E3707C9}"/>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E8424E6B-B845-CAAA-EBF4-0851F69DD571}"/>
              </a:ext>
            </a:extLst>
          </p:cNvPr>
          <p:cNvSpPr txBox="1"/>
          <p:nvPr/>
        </p:nvSpPr>
        <p:spPr>
          <a:xfrm>
            <a:off x="304801" y="1943100"/>
            <a:ext cx="8839199" cy="7811690"/>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3200" b="1" noProof="1">
                <a:solidFill>
                  <a:schemeClr val="tx2"/>
                </a:solidFill>
                <a:latin typeface="DM Sans" pitchFamily="2" charset="77"/>
              </a:rPr>
              <a:t>Lack of investment-ready projects</a:t>
            </a:r>
            <a:r>
              <a:rPr lang="en-GB" sz="3200" noProof="1">
                <a:solidFill>
                  <a:schemeClr val="tx2"/>
                </a:solidFill>
                <a:latin typeface="DM Sans" pitchFamily="2" charset="77"/>
              </a:rPr>
              <a:t>. Many adaptation ideas remain early-stage concepts and lack the technical, financial, or commercial maturity needed by investors.</a:t>
            </a:r>
          </a:p>
          <a:p>
            <a:pPr marL="457200" indent="-457200">
              <a:lnSpc>
                <a:spcPct val="110000"/>
              </a:lnSpc>
              <a:spcBef>
                <a:spcPts val="600"/>
              </a:spcBef>
              <a:buFont typeface="Arial" panose="020B0604020202020204" pitchFamily="34" charset="0"/>
              <a:buChar char="•"/>
            </a:pPr>
            <a:r>
              <a:rPr lang="en-GB" sz="3200" b="1" noProof="1">
                <a:solidFill>
                  <a:schemeClr val="tx2"/>
                </a:solidFill>
                <a:latin typeface="DM Sans" pitchFamily="2" charset="77"/>
              </a:rPr>
              <a:t>Difficult to aggregate small projects</a:t>
            </a:r>
            <a:r>
              <a:rPr lang="en-GB" sz="3200" noProof="1">
                <a:solidFill>
                  <a:schemeClr val="tx2"/>
                </a:solidFill>
                <a:latin typeface="DM Sans" pitchFamily="2" charset="77"/>
              </a:rPr>
              <a:t>. Adaptation investments are often local, fragmented, and small-scale, making it hard to bundle them into portfolios attractive to institutional finance.</a:t>
            </a:r>
          </a:p>
          <a:p>
            <a:pPr marL="457200" indent="-457200">
              <a:lnSpc>
                <a:spcPct val="110000"/>
              </a:lnSpc>
              <a:spcBef>
                <a:spcPts val="600"/>
              </a:spcBef>
              <a:buFont typeface="Arial" panose="020B0604020202020204" pitchFamily="34" charset="0"/>
              <a:buChar char="•"/>
            </a:pPr>
            <a:r>
              <a:rPr lang="en-GB" sz="3200" b="1" noProof="1">
                <a:solidFill>
                  <a:schemeClr val="tx2"/>
                </a:solidFill>
                <a:latin typeface="DM Sans" pitchFamily="2" charset="77"/>
              </a:rPr>
              <a:t>Weak project pipelines</a:t>
            </a:r>
            <a:r>
              <a:rPr lang="en-GB" sz="3200" noProof="1">
                <a:solidFill>
                  <a:schemeClr val="tx2"/>
                </a:solidFill>
                <a:latin typeface="DM Sans" pitchFamily="2" charset="77"/>
              </a:rPr>
              <a:t>. There is often no transparent, continuous pipeline of prepared projects that investors can assess and finance.</a:t>
            </a:r>
          </a:p>
        </p:txBody>
      </p:sp>
      <p:sp>
        <p:nvSpPr>
          <p:cNvPr id="12" name="TextBox 11">
            <a:extLst>
              <a:ext uri="{FF2B5EF4-FFF2-40B4-BE49-F238E27FC236}">
                <a16:creationId xmlns:a16="http://schemas.microsoft.com/office/drawing/2014/main" id="{EF104836-3FD0-76D0-C4B2-32F6FAD6C434}"/>
              </a:ext>
            </a:extLst>
          </p:cNvPr>
          <p:cNvSpPr txBox="1"/>
          <p:nvPr/>
        </p:nvSpPr>
        <p:spPr>
          <a:xfrm>
            <a:off x="2030895" y="797778"/>
            <a:ext cx="9233452" cy="923330"/>
          </a:xfrm>
          <a:prstGeom prst="rect">
            <a:avLst/>
          </a:prstGeom>
          <a:noFill/>
        </p:spPr>
        <p:txBody>
          <a:bodyPr wrap="square">
            <a:spAutoFit/>
          </a:bodyPr>
          <a:lstStyle/>
          <a:p>
            <a:pPr>
              <a:spcAft>
                <a:spcPts val="150"/>
              </a:spcAft>
              <a:buNone/>
            </a:pPr>
            <a:r>
              <a:rPr lang="en-US" sz="5400" dirty="0">
                <a:solidFill>
                  <a:schemeClr val="tx2"/>
                </a:solidFill>
                <a:effectLst/>
                <a:latin typeface="Arial" panose="020B0604020202020204" pitchFamily="34" charset="0"/>
              </a:rPr>
              <a:t>Common barriers</a:t>
            </a:r>
          </a:p>
        </p:txBody>
      </p:sp>
      <p:sp>
        <p:nvSpPr>
          <p:cNvPr id="3" name="TextBox 2">
            <a:extLst>
              <a:ext uri="{FF2B5EF4-FFF2-40B4-BE49-F238E27FC236}">
                <a16:creationId xmlns:a16="http://schemas.microsoft.com/office/drawing/2014/main" id="{8964A4FC-B400-8613-8F76-505E2851283A}"/>
              </a:ext>
            </a:extLst>
          </p:cNvPr>
          <p:cNvSpPr txBox="1"/>
          <p:nvPr/>
        </p:nvSpPr>
        <p:spPr>
          <a:xfrm>
            <a:off x="9665369" y="2015290"/>
            <a:ext cx="8622165" cy="5567999"/>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3200" b="1" noProof="1">
                <a:solidFill>
                  <a:schemeClr val="tx2"/>
                </a:solidFill>
                <a:latin typeface="DM Sans" pitchFamily="2" charset="77"/>
              </a:rPr>
              <a:t>Public-good characteristics</a:t>
            </a:r>
            <a:r>
              <a:rPr lang="en-GB" sz="3200" noProof="1">
                <a:solidFill>
                  <a:schemeClr val="tx2"/>
                </a:solidFill>
                <a:latin typeface="DM Sans" pitchFamily="2" charset="77"/>
              </a:rPr>
              <a:t>. Many adaptation benefits (flood protection, ecosystem resilience, water security) generate shared societal value rather than direct private revenues.</a:t>
            </a:r>
          </a:p>
          <a:p>
            <a:pPr marL="457200" indent="-457200">
              <a:lnSpc>
                <a:spcPct val="110000"/>
              </a:lnSpc>
              <a:spcBef>
                <a:spcPts val="600"/>
              </a:spcBef>
              <a:buFont typeface="Arial" panose="020B0604020202020204" pitchFamily="34" charset="0"/>
              <a:buChar char="•"/>
            </a:pPr>
            <a:r>
              <a:rPr lang="en-GB" sz="3200" b="1" noProof="1">
                <a:solidFill>
                  <a:schemeClr val="tx2"/>
                </a:solidFill>
                <a:latin typeface="DM Sans" pitchFamily="2" charset="77"/>
              </a:rPr>
              <a:t>High due diligence and preparation costs</a:t>
            </a:r>
            <a:r>
              <a:rPr lang="en-GB" sz="3200" noProof="1">
                <a:solidFill>
                  <a:schemeClr val="tx2"/>
                </a:solidFill>
                <a:latin typeface="DM Sans" pitchFamily="2" charset="77"/>
              </a:rPr>
              <a:t>. Complex risk assessments, feasibility studies, legal structuring, and transaction costs can make projects too expensive relative to ticket size.</a:t>
            </a:r>
          </a:p>
        </p:txBody>
      </p:sp>
      <p:sp>
        <p:nvSpPr>
          <p:cNvPr id="4" name="TextBox 3">
            <a:extLst>
              <a:ext uri="{FF2B5EF4-FFF2-40B4-BE49-F238E27FC236}">
                <a16:creationId xmlns:a16="http://schemas.microsoft.com/office/drawing/2014/main" id="{2FA07DE9-3554-D338-B527-997A398C58F9}"/>
              </a:ext>
            </a:extLst>
          </p:cNvPr>
          <p:cNvSpPr txBox="1"/>
          <p:nvPr/>
        </p:nvSpPr>
        <p:spPr>
          <a:xfrm>
            <a:off x="10287000" y="7877471"/>
            <a:ext cx="7467600" cy="1114472"/>
          </a:xfrm>
          <a:prstGeom prst="rect">
            <a:avLst/>
          </a:prstGeom>
          <a:noFill/>
        </p:spPr>
        <p:txBody>
          <a:bodyPr wrap="square" rtlCol="0">
            <a:spAutoFit/>
          </a:bodyPr>
          <a:lstStyle/>
          <a:p>
            <a:pPr>
              <a:lnSpc>
                <a:spcPct val="105000"/>
              </a:lnSpc>
            </a:pPr>
            <a:r>
              <a:rPr lang="en-GB" sz="3200" i="1" noProof="1">
                <a:latin typeface="DM Sans" pitchFamily="2" charset="77"/>
              </a:rPr>
              <a:t>Learn more: Climate Policy Initiative CPI </a:t>
            </a:r>
            <a:r>
              <a:rPr lang="en-GB" sz="3200" i="1" noProof="1">
                <a:latin typeface="DM Sans" pitchFamily="2" charset="77"/>
                <a:hlinkClick r:id="rId5"/>
              </a:rPr>
              <a:t>barriers to bankability</a:t>
            </a:r>
            <a:endParaRPr lang="en-GB" sz="3200" i="1" noProof="1">
              <a:latin typeface="DM Sans" pitchFamily="2" charset="77"/>
            </a:endParaRPr>
          </a:p>
        </p:txBody>
      </p:sp>
    </p:spTree>
    <p:extLst>
      <p:ext uri="{BB962C8B-B14F-4D97-AF65-F5344CB8AC3E}">
        <p14:creationId xmlns:p14="http://schemas.microsoft.com/office/powerpoint/2010/main" val="761294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8F9C8ECD-F6B2-EE66-4AC0-52E1A255C9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343A204-8904-D986-B9BA-B7D3B403135D}"/>
              </a:ext>
            </a:extLst>
          </p:cNvPr>
          <p:cNvSpPr/>
          <p:nvPr/>
        </p:nvSpPr>
        <p:spPr>
          <a:xfrm>
            <a:off x="466" y="9961"/>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Freeform 5">
            <a:extLst>
              <a:ext uri="{FF2B5EF4-FFF2-40B4-BE49-F238E27FC236}">
                <a16:creationId xmlns:a16="http://schemas.microsoft.com/office/drawing/2014/main" id="{CD7EA8D7-5F04-DBBD-96EF-CD89851FA39D}"/>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944837D8-097B-B228-EA2D-21F8FB4DE842}"/>
              </a:ext>
            </a:extLst>
          </p:cNvPr>
          <p:cNvSpPr txBox="1"/>
          <p:nvPr/>
        </p:nvSpPr>
        <p:spPr>
          <a:xfrm>
            <a:off x="304801" y="1943100"/>
            <a:ext cx="11429999" cy="3942939"/>
          </a:xfrm>
          <a:prstGeom prst="rect">
            <a:avLst/>
          </a:prstGeom>
          <a:noFill/>
        </p:spPr>
        <p:txBody>
          <a:bodyPr wrap="square" rtlCol="0">
            <a:spAutoFit/>
          </a:bodyPr>
          <a:lstStyle/>
          <a:p>
            <a:pPr>
              <a:lnSpc>
                <a:spcPct val="110000"/>
              </a:lnSpc>
              <a:spcBef>
                <a:spcPts val="600"/>
              </a:spcBef>
            </a:pPr>
            <a:r>
              <a:rPr lang="en-GB" sz="3200" noProof="1">
                <a:solidFill>
                  <a:schemeClr val="tx2"/>
                </a:solidFill>
                <a:latin typeface="DM Sans" pitchFamily="2" charset="77"/>
              </a:rPr>
              <a:t>Bankable adaptation projects require more than funding: </a:t>
            </a:r>
            <a:r>
              <a:rPr lang="en-GB" sz="3200" b="1" noProof="1">
                <a:solidFill>
                  <a:schemeClr val="tx2"/>
                </a:solidFill>
                <a:latin typeface="DM Sans" pitchFamily="2" charset="77"/>
              </a:rPr>
              <a:t>they need capabilities to convert adaptation needs into investment-ready projects</a:t>
            </a:r>
          </a:p>
          <a:p>
            <a:pPr>
              <a:lnSpc>
                <a:spcPct val="110000"/>
              </a:lnSpc>
              <a:spcBef>
                <a:spcPts val="600"/>
              </a:spcBef>
            </a:pPr>
            <a:r>
              <a:rPr lang="en-GB" sz="3200" noProof="1">
                <a:solidFill>
                  <a:schemeClr val="tx2"/>
                </a:solidFill>
                <a:latin typeface="DM Sans" pitchFamily="2" charset="77"/>
              </a:rPr>
              <a:t>This includes </a:t>
            </a:r>
            <a:r>
              <a:rPr lang="en-GB" sz="3200" b="1" noProof="1">
                <a:solidFill>
                  <a:schemeClr val="tx2"/>
                </a:solidFill>
                <a:latin typeface="DM Sans" pitchFamily="2" charset="77"/>
              </a:rPr>
              <a:t>skills </a:t>
            </a:r>
            <a:r>
              <a:rPr lang="en-GB" sz="3200" noProof="1">
                <a:solidFill>
                  <a:schemeClr val="tx2"/>
                </a:solidFill>
                <a:latin typeface="DM Sans" pitchFamily="2" charset="77"/>
              </a:rPr>
              <a:t>in project preparation, financial structuring, risk reduction, valuation of benefits, governance, stakeholder alignment, and measurable performance delivery.</a:t>
            </a:r>
          </a:p>
        </p:txBody>
      </p:sp>
      <p:sp>
        <p:nvSpPr>
          <p:cNvPr id="12" name="TextBox 11">
            <a:extLst>
              <a:ext uri="{FF2B5EF4-FFF2-40B4-BE49-F238E27FC236}">
                <a16:creationId xmlns:a16="http://schemas.microsoft.com/office/drawing/2014/main" id="{7661D2A4-9007-124D-6839-648B920C5899}"/>
              </a:ext>
            </a:extLst>
          </p:cNvPr>
          <p:cNvSpPr txBox="1"/>
          <p:nvPr/>
        </p:nvSpPr>
        <p:spPr>
          <a:xfrm>
            <a:off x="2030894" y="797778"/>
            <a:ext cx="10999305" cy="923330"/>
          </a:xfrm>
          <a:prstGeom prst="rect">
            <a:avLst/>
          </a:prstGeom>
          <a:noFill/>
        </p:spPr>
        <p:txBody>
          <a:bodyPr wrap="square">
            <a:spAutoFit/>
          </a:bodyPr>
          <a:lstStyle/>
          <a:p>
            <a:pPr>
              <a:buNone/>
            </a:pPr>
            <a:r>
              <a:rPr lang="en-US" sz="5400" dirty="0">
                <a:solidFill>
                  <a:schemeClr val="tx2"/>
                </a:solidFill>
                <a:effectLst/>
                <a:latin typeface="Arial" panose="020B0604020202020204" pitchFamily="34" charset="0"/>
              </a:rPr>
              <a:t>Skills &amp; Capabilities Needed</a:t>
            </a:r>
          </a:p>
        </p:txBody>
      </p:sp>
      <p:sp>
        <p:nvSpPr>
          <p:cNvPr id="4" name="TextBox 3">
            <a:extLst>
              <a:ext uri="{FF2B5EF4-FFF2-40B4-BE49-F238E27FC236}">
                <a16:creationId xmlns:a16="http://schemas.microsoft.com/office/drawing/2014/main" id="{941CE4B9-2947-4DD3-4715-95777485837E}"/>
              </a:ext>
            </a:extLst>
          </p:cNvPr>
          <p:cNvSpPr txBox="1"/>
          <p:nvPr/>
        </p:nvSpPr>
        <p:spPr>
          <a:xfrm>
            <a:off x="11734800" y="7877471"/>
            <a:ext cx="6019800" cy="2148602"/>
          </a:xfrm>
          <a:prstGeom prst="rect">
            <a:avLst/>
          </a:prstGeom>
          <a:noFill/>
        </p:spPr>
        <p:txBody>
          <a:bodyPr wrap="square" rtlCol="0">
            <a:spAutoFit/>
          </a:bodyPr>
          <a:lstStyle/>
          <a:p>
            <a:pPr>
              <a:lnSpc>
                <a:spcPct val="105000"/>
              </a:lnSpc>
            </a:pPr>
            <a:r>
              <a:rPr lang="en-GB" sz="3200" i="1" noProof="1">
                <a:latin typeface="DM Sans" pitchFamily="2" charset="77"/>
              </a:rPr>
              <a:t>Learn more: Policy playbook for transformational adaptation in water management 2025</a:t>
            </a:r>
          </a:p>
        </p:txBody>
      </p:sp>
      <p:pic>
        <p:nvPicPr>
          <p:cNvPr id="7" name="Picture 6">
            <a:extLst>
              <a:ext uri="{FF2B5EF4-FFF2-40B4-BE49-F238E27FC236}">
                <a16:creationId xmlns:a16="http://schemas.microsoft.com/office/drawing/2014/main" id="{81A93C0A-0341-4BEC-B036-ED346EBADD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34800" y="981610"/>
            <a:ext cx="6490445" cy="6521450"/>
          </a:xfrm>
          <a:prstGeom prst="rect">
            <a:avLst/>
          </a:prstGeom>
        </p:spPr>
      </p:pic>
    </p:spTree>
    <p:extLst>
      <p:ext uri="{BB962C8B-B14F-4D97-AF65-F5344CB8AC3E}">
        <p14:creationId xmlns:p14="http://schemas.microsoft.com/office/powerpoint/2010/main" val="166017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a:extLst>
            <a:ext uri="{FF2B5EF4-FFF2-40B4-BE49-F238E27FC236}">
              <a16:creationId xmlns:a16="http://schemas.microsoft.com/office/drawing/2014/main" id="{1777A6F2-6521-A868-72F2-CA9A0F8F177A}"/>
            </a:ext>
          </a:extLst>
        </p:cNvPr>
        <p:cNvGrpSpPr/>
        <p:nvPr/>
      </p:nvGrpSpPr>
      <p:grpSpPr>
        <a:xfrm>
          <a:off x="0" y="0"/>
          <a:ext cx="0" cy="0"/>
          <a:chOff x="0" y="0"/>
          <a:chExt cx="0" cy="0"/>
        </a:xfrm>
      </p:grpSpPr>
      <p:sp>
        <p:nvSpPr>
          <p:cNvPr id="5" name="Freeform 5">
            <a:extLst>
              <a:ext uri="{FF2B5EF4-FFF2-40B4-BE49-F238E27FC236}">
                <a16:creationId xmlns:a16="http://schemas.microsoft.com/office/drawing/2014/main" id="{695B292D-5A05-7DFC-8B93-94CAD9F8AA43}"/>
              </a:ext>
            </a:extLst>
          </p:cNvPr>
          <p:cNvSpPr/>
          <p:nvPr/>
        </p:nvSpPr>
        <p:spPr>
          <a:xfrm flipV="1">
            <a:off x="0" y="0"/>
            <a:ext cx="4234548" cy="1741458"/>
          </a:xfrm>
          <a:custGeom>
            <a:avLst/>
            <a:gdLst/>
            <a:ahLst/>
            <a:cxnLst/>
            <a:rect l="l" t="t" r="r" b="b"/>
            <a:pathLst>
              <a:path w="4234548" h="1741458">
                <a:moveTo>
                  <a:pt x="0" y="1741458"/>
                </a:moveTo>
                <a:lnTo>
                  <a:pt x="4234548" y="1741458"/>
                </a:lnTo>
                <a:lnTo>
                  <a:pt x="4234548" y="0"/>
                </a:lnTo>
                <a:lnTo>
                  <a:pt x="0" y="0"/>
                </a:lnTo>
                <a:lnTo>
                  <a:pt x="0" y="1741458"/>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0" name="TextBox 9">
            <a:extLst>
              <a:ext uri="{FF2B5EF4-FFF2-40B4-BE49-F238E27FC236}">
                <a16:creationId xmlns:a16="http://schemas.microsoft.com/office/drawing/2014/main" id="{2F8B5F2B-DA1F-276F-66D5-CB16E802C397}"/>
              </a:ext>
            </a:extLst>
          </p:cNvPr>
          <p:cNvSpPr txBox="1"/>
          <p:nvPr/>
        </p:nvSpPr>
        <p:spPr>
          <a:xfrm>
            <a:off x="700274" y="1985211"/>
            <a:ext cx="10363199" cy="3942939"/>
          </a:xfrm>
          <a:prstGeom prst="rect">
            <a:avLst/>
          </a:prstGeom>
          <a:noFill/>
        </p:spPr>
        <p:txBody>
          <a:bodyPr wrap="square" rtlCol="0">
            <a:spAutoFit/>
          </a:bodyPr>
          <a:lstStyle/>
          <a:p>
            <a:pPr marL="457200" indent="-457200">
              <a:lnSpc>
                <a:spcPct val="110000"/>
              </a:lnSpc>
              <a:spcBef>
                <a:spcPts val="600"/>
              </a:spcBef>
              <a:buFont typeface="Arial" panose="020B0604020202020204" pitchFamily="34" charset="0"/>
              <a:buChar char="•"/>
            </a:pPr>
            <a:r>
              <a:rPr lang="en-GB" sz="3200" dirty="0">
                <a:solidFill>
                  <a:schemeClr val="tx2"/>
                </a:solidFill>
                <a:latin typeface="DM Sans" pitchFamily="2" charset="77"/>
              </a:rPr>
              <a:t>a flagship initiative dedicated to advancing interdisciplinary and cross-sectoral research and innovation, </a:t>
            </a:r>
          </a:p>
          <a:p>
            <a:pPr marL="457200" indent="-457200">
              <a:lnSpc>
                <a:spcPct val="110000"/>
              </a:lnSpc>
              <a:spcBef>
                <a:spcPts val="600"/>
              </a:spcBef>
              <a:buFont typeface="Arial" panose="020B0604020202020204" pitchFamily="34" charset="0"/>
              <a:buChar char="•"/>
            </a:pPr>
            <a:r>
              <a:rPr lang="en-GB" sz="3200" dirty="0">
                <a:solidFill>
                  <a:schemeClr val="tx2"/>
                </a:solidFill>
                <a:latin typeface="DM Sans" pitchFamily="2" charset="77"/>
              </a:rPr>
              <a:t>national and subnational public authorities work side by side with research and innovation institutions to enhance Europe’s resilience to climate risks and shocks, </a:t>
            </a:r>
          </a:p>
        </p:txBody>
      </p:sp>
      <p:sp>
        <p:nvSpPr>
          <p:cNvPr id="12" name="TextBox 11">
            <a:extLst>
              <a:ext uri="{FF2B5EF4-FFF2-40B4-BE49-F238E27FC236}">
                <a16:creationId xmlns:a16="http://schemas.microsoft.com/office/drawing/2014/main" id="{CB75FD0A-6E2A-3FD7-6B20-303AA5F85A61}"/>
              </a:ext>
            </a:extLst>
          </p:cNvPr>
          <p:cNvSpPr txBox="1"/>
          <p:nvPr/>
        </p:nvSpPr>
        <p:spPr>
          <a:xfrm>
            <a:off x="2030894" y="797778"/>
            <a:ext cx="10999305" cy="923330"/>
          </a:xfrm>
          <a:prstGeom prst="rect">
            <a:avLst/>
          </a:prstGeom>
          <a:noFill/>
        </p:spPr>
        <p:txBody>
          <a:bodyPr wrap="square">
            <a:spAutoFit/>
          </a:bodyPr>
          <a:lstStyle/>
          <a:p>
            <a:pPr>
              <a:buNone/>
            </a:pPr>
            <a:r>
              <a:rPr lang="en-US" sz="5400" dirty="0">
                <a:solidFill>
                  <a:schemeClr val="tx2"/>
                </a:solidFill>
                <a:effectLst/>
                <a:latin typeface="Arial" panose="020B0604020202020204" pitchFamily="34" charset="0"/>
              </a:rPr>
              <a:t>Mission adaptation</a:t>
            </a:r>
          </a:p>
        </p:txBody>
      </p:sp>
      <p:sp>
        <p:nvSpPr>
          <p:cNvPr id="6" name="TextBox 5">
            <a:extLst>
              <a:ext uri="{FF2B5EF4-FFF2-40B4-BE49-F238E27FC236}">
                <a16:creationId xmlns:a16="http://schemas.microsoft.com/office/drawing/2014/main" id="{E832F027-959E-7269-D7E0-FC19AD44BBA7}"/>
              </a:ext>
            </a:extLst>
          </p:cNvPr>
          <p:cNvSpPr txBox="1"/>
          <p:nvPr/>
        </p:nvSpPr>
        <p:spPr>
          <a:xfrm>
            <a:off x="11658600" y="1943100"/>
            <a:ext cx="5917094" cy="5485669"/>
          </a:xfrm>
          <a:prstGeom prst="rect">
            <a:avLst/>
          </a:prstGeom>
          <a:noFill/>
        </p:spPr>
        <p:txBody>
          <a:bodyPr wrap="square">
            <a:spAutoFit/>
          </a:bodyPr>
          <a:lstStyle/>
          <a:p>
            <a:pPr>
              <a:lnSpc>
                <a:spcPct val="110000"/>
              </a:lnSpc>
              <a:spcBef>
                <a:spcPts val="450"/>
              </a:spcBef>
              <a:spcAft>
                <a:spcPts val="1200"/>
              </a:spcAft>
            </a:pPr>
            <a:r>
              <a:rPr lang="en-GB" sz="3600" dirty="0">
                <a:solidFill>
                  <a:schemeClr val="tx2"/>
                </a:solidFill>
                <a:latin typeface="DM Sans" pitchFamily="2" charset="77"/>
              </a:rPr>
              <a:t>Objective 1: Prepare and Plan for Climate Resilience</a:t>
            </a:r>
          </a:p>
          <a:p>
            <a:pPr>
              <a:lnSpc>
                <a:spcPct val="110000"/>
              </a:lnSpc>
              <a:spcBef>
                <a:spcPts val="900"/>
              </a:spcBef>
              <a:spcAft>
                <a:spcPts val="1200"/>
              </a:spcAft>
            </a:pPr>
            <a:r>
              <a:rPr lang="en-GB" sz="3600" dirty="0">
                <a:solidFill>
                  <a:schemeClr val="tx2"/>
                </a:solidFill>
                <a:latin typeface="DM Sans" pitchFamily="2" charset="77"/>
              </a:rPr>
              <a:t>Objective 2: Accelerate Transformations to Climate Resilience</a:t>
            </a:r>
          </a:p>
          <a:p>
            <a:pPr>
              <a:lnSpc>
                <a:spcPct val="110000"/>
              </a:lnSpc>
              <a:spcBef>
                <a:spcPts val="900"/>
              </a:spcBef>
              <a:spcAft>
                <a:spcPts val="1200"/>
              </a:spcAft>
            </a:pPr>
            <a:r>
              <a:rPr lang="en-GB" sz="3600" dirty="0">
                <a:solidFill>
                  <a:schemeClr val="tx2"/>
                </a:solidFill>
                <a:latin typeface="DM Sans" pitchFamily="2" charset="77"/>
              </a:rPr>
              <a:t>Objective 3: Demonstrate Systemic Transformations to Climate Resilience</a:t>
            </a:r>
          </a:p>
        </p:txBody>
      </p:sp>
    </p:spTree>
    <p:extLst>
      <p:ext uri="{BB962C8B-B14F-4D97-AF65-F5344CB8AC3E}">
        <p14:creationId xmlns:p14="http://schemas.microsoft.com/office/powerpoint/2010/main" val="578070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2148</TotalTime>
  <Words>1860</Words>
  <Application>Microsoft Macintosh PowerPoint</Application>
  <PresentationFormat>Custom</PresentationFormat>
  <Paragraphs>137</Paragraphs>
  <Slides>18</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Calibri</vt:lpstr>
      <vt:lpstr>Aptos</vt:lpstr>
      <vt:lpstr>DM Sans Bold</vt:lpstr>
      <vt:lpstr>DM Sans</vt:lpstr>
      <vt:lpstr>DM Sans Italics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TRANSCEND PPT</dc:title>
  <cp:lastModifiedBy>Jaroslav Mysiak</cp:lastModifiedBy>
  <cp:revision>99</cp:revision>
  <dcterms:created xsi:type="dcterms:W3CDTF">2006-08-16T00:00:00Z</dcterms:created>
  <dcterms:modified xsi:type="dcterms:W3CDTF">2026-04-27T09:09:17Z</dcterms:modified>
  <dc:identifier>DAGkUjp-VA8</dc:identifier>
</cp:coreProperties>
</file>